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Roboto"/>
      <p:regular r:id="rId28"/>
      <p:bold r:id="rId29"/>
      <p:italic r:id="rId30"/>
      <p:boldItalic r:id="rId31"/>
    </p:embeddedFont>
    <p:embeddedFont>
      <p:font typeface="Open Sans SemiBold"/>
      <p:regular r:id="rId32"/>
      <p:bold r:id="rId33"/>
      <p:italic r:id="rId34"/>
      <p:boldItalic r:id="rId35"/>
    </p:embeddedFont>
    <p:embeddedFont>
      <p:font typeface="Open Sans Medium"/>
      <p:regular r:id="rId36"/>
      <p:bold r:id="rId37"/>
      <p:italic r:id="rId38"/>
      <p:boldItalic r:id="rId39"/>
    </p:embeddedFont>
    <p:embeddedFont>
      <p:font typeface="Lexend Deca"/>
      <p:regular r:id="rId40"/>
      <p:bold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exendDeca-regular.fntdata"/><Relationship Id="rId20" Type="http://schemas.openxmlformats.org/officeDocument/2006/relationships/slide" Target="slides/slide16.xml"/><Relationship Id="rId42" Type="http://schemas.openxmlformats.org/officeDocument/2006/relationships/font" Target="fonts/OpenSans-regular.fntdata"/><Relationship Id="rId41" Type="http://schemas.openxmlformats.org/officeDocument/2006/relationships/font" Target="fonts/LexendDeca-bold.fntdata"/><Relationship Id="rId22" Type="http://schemas.openxmlformats.org/officeDocument/2006/relationships/slide" Target="slides/slide18.xml"/><Relationship Id="rId44" Type="http://schemas.openxmlformats.org/officeDocument/2006/relationships/font" Target="fonts/OpenSans-italic.fntdata"/><Relationship Id="rId21" Type="http://schemas.openxmlformats.org/officeDocument/2006/relationships/slide" Target="slides/slide17.xml"/><Relationship Id="rId43" Type="http://schemas.openxmlformats.org/officeDocument/2006/relationships/font" Target="fonts/OpenSans-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7.xml"/><Relationship Id="rId33" Type="http://schemas.openxmlformats.org/officeDocument/2006/relationships/font" Target="fonts/OpenSansSemiBold-bold.fntdata"/><Relationship Id="rId10" Type="http://schemas.openxmlformats.org/officeDocument/2006/relationships/slide" Target="slides/slide6.xml"/><Relationship Id="rId32" Type="http://schemas.openxmlformats.org/officeDocument/2006/relationships/font" Target="fonts/OpenSansSemiBold-regular.fntdata"/><Relationship Id="rId13" Type="http://schemas.openxmlformats.org/officeDocument/2006/relationships/slide" Target="slides/slide9.xml"/><Relationship Id="rId35" Type="http://schemas.openxmlformats.org/officeDocument/2006/relationships/font" Target="fonts/OpenSansSemiBold-boldItalic.fntdata"/><Relationship Id="rId12" Type="http://schemas.openxmlformats.org/officeDocument/2006/relationships/slide" Target="slides/slide8.xml"/><Relationship Id="rId34" Type="http://schemas.openxmlformats.org/officeDocument/2006/relationships/font" Target="fonts/OpenSansSemiBold-italic.fntdata"/><Relationship Id="rId15" Type="http://schemas.openxmlformats.org/officeDocument/2006/relationships/slide" Target="slides/slide11.xml"/><Relationship Id="rId37" Type="http://schemas.openxmlformats.org/officeDocument/2006/relationships/font" Target="fonts/OpenSansMedium-bold.fntdata"/><Relationship Id="rId14" Type="http://schemas.openxmlformats.org/officeDocument/2006/relationships/slide" Target="slides/slide10.xml"/><Relationship Id="rId36" Type="http://schemas.openxmlformats.org/officeDocument/2006/relationships/font" Target="fonts/OpenSansMedium-regular.fntdata"/><Relationship Id="rId17" Type="http://schemas.openxmlformats.org/officeDocument/2006/relationships/slide" Target="slides/slide13.xml"/><Relationship Id="rId39" Type="http://schemas.openxmlformats.org/officeDocument/2006/relationships/font" Target="fonts/OpenSansMedium-boldItalic.fntdata"/><Relationship Id="rId16" Type="http://schemas.openxmlformats.org/officeDocument/2006/relationships/slide" Target="slides/slide12.xml"/><Relationship Id="rId38" Type="http://schemas.openxmlformats.org/officeDocument/2006/relationships/font" Target="fonts/OpenSansMedium-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lp.turnitin.com/feedback-studio/turnitin-website/instructor/the-similarity-report/interpreting-the-similarity-report.ht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lp.turnitin.com/feedback-studio/turnitin-website/student/the-similarity-report/interpreting-the-similarity-report.htm#:~:text=The%20similarity%20score%20simply%20highlights,found%20in%20a%20submitted%20paper." TargetMode="External"/><Relationship Id="rId3" Type="http://schemas.openxmlformats.org/officeDocument/2006/relationships/hyperlink" Target="https://www.turnitin.com/papers/understanding-the-turnitin-similarity-report-instructor-guide" TargetMode="External"/><Relationship Id="rId4" Type="http://schemas.openxmlformats.org/officeDocument/2006/relationships/hyperlink" Target="https://docs.google.com/document/d/1rLB856RQisMiFrbeOwg6xCQ-0yjpYWqGubevtRQjbTU/edit?usp=shar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 Id="rId3" Type="http://schemas.openxmlformats.org/officeDocument/2006/relationships/hyperlink" Target="https://docs.google.com/document/d/1PGjaVR71CTj3VxbhkGmLEjuIWR95V8xTKG13qEY445E/edit?usp=sharing" TargetMode="External"/><Relationship Id="rId4" Type="http://schemas.openxmlformats.org/officeDocument/2006/relationships/hyperlink" Target="https://go.turnitin.com/evaluation-framework-guide-worksheet-u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LB856RQisMiFrbeOwg6xCQ-0yjpYWqGubevtRQjbTU/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de0f83ccd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3de0f83ccd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63e93112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263e93112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r>
              <a:rPr lang="en-GB"/>
              <a:t>Be intentional about ensuring that anyone attending this presentation understands the difference between these two words. A thorough understanding is necessary for educators to know how to proceed with the Similarity Score and how to communicate this with students. For more references, access the </a:t>
            </a:r>
            <a:r>
              <a:rPr lang="en-GB" u="sng">
                <a:solidFill>
                  <a:schemeClr val="hlink"/>
                </a:solidFill>
                <a:hlinkClick r:id="rId2"/>
              </a:rPr>
              <a:t>Facilitator guide: Part 1</a:t>
            </a:r>
            <a:r>
              <a:rPr lang="en-GB"/>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28fcb7c3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28fcb7c3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Be sure to emphasize the bolded parts of the bulleted lists as these are key understandings regarding the Similarity Score. </a:t>
            </a:r>
            <a:endParaRPr>
              <a:solidFill>
                <a:schemeClr val="dk1"/>
              </a:solidFill>
            </a:endParaRPr>
          </a:p>
          <a:p>
            <a:pPr indent="-298450" lvl="0" marL="457200" rtl="0" algn="l">
              <a:spcBef>
                <a:spcPts val="0"/>
              </a:spcBef>
              <a:spcAft>
                <a:spcPts val="0"/>
              </a:spcAft>
              <a:buSzPts val="1100"/>
              <a:buChar char="●"/>
            </a:pPr>
            <a:r>
              <a:rPr lang="en-GB">
                <a:solidFill>
                  <a:schemeClr val="dk1"/>
                </a:solidFill>
              </a:rPr>
              <a:t>The screenshot comes from the Educator Guide mentioned on the previous slide. </a:t>
            </a:r>
            <a:endParaRPr>
              <a:solidFill>
                <a:schemeClr val="dk1"/>
              </a:solidFill>
            </a:endParaRPr>
          </a:p>
          <a:p>
            <a:pPr indent="0" lvl="0" marL="0" rtl="0" algn="l">
              <a:spcBef>
                <a:spcPts val="0"/>
              </a:spcBef>
              <a:spcAft>
                <a:spcPts val="0"/>
              </a:spcAft>
              <a:buNone/>
            </a:pPr>
            <a:r>
              <a:rPr lang="en-GB">
                <a:solidFill>
                  <a:schemeClr val="dk1"/>
                </a:solidFill>
              </a:rPr>
              <a:t>More resources to deepen participants’ understanding can be accessed in the </a:t>
            </a:r>
            <a:r>
              <a:rPr lang="en-GB" u="sng">
                <a:solidFill>
                  <a:schemeClr val="hlink"/>
                </a:solidFill>
                <a:hlinkClick r:id="rId2"/>
              </a:rPr>
              <a:t>Facilitator guide: Part 1</a:t>
            </a:r>
            <a:r>
              <a:rPr lang="en-GB">
                <a:solidFill>
                  <a:schemeClr val="dk1"/>
                </a:solidFill>
              </a:rPr>
              <a: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2900243c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2900243c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Share the guidance on different reasons why a similarity score may be higher or lower using the </a:t>
            </a:r>
            <a:r>
              <a:rPr lang="en-GB" u="sng">
                <a:solidFill>
                  <a:schemeClr val="hlink"/>
                </a:solidFill>
                <a:hlinkClick r:id="rId2"/>
              </a:rPr>
              <a:t>Turnitin Help Guides</a:t>
            </a:r>
            <a:r>
              <a:rPr lang="en-GB">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Be sure to discuss the chart on this slide, especially to emphasize when it refers to genre, task expectations, and student skill level as each of these can influence the Similarity Score.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63e93112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63e93112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r>
              <a:rPr lang="en-GB"/>
              <a:t>Depending on the skill level of the participants, share the </a:t>
            </a:r>
            <a:r>
              <a:rPr lang="en-GB" u="sng">
                <a:solidFill>
                  <a:schemeClr val="hlink"/>
                </a:solidFill>
                <a:hlinkClick r:id="rId2"/>
              </a:rPr>
              <a:t>Help Guide</a:t>
            </a:r>
            <a:r>
              <a:rPr lang="en-GB"/>
              <a:t> or the</a:t>
            </a:r>
            <a:r>
              <a:rPr lang="en-GB" u="sng">
                <a:solidFill>
                  <a:schemeClr val="hlink"/>
                </a:solidFill>
                <a:hlinkClick r:id="rId3"/>
              </a:rPr>
              <a:t> Educator’s Guide</a:t>
            </a:r>
            <a:r>
              <a:rPr lang="en-GB"/>
              <a:t> for help in understanding the Similarity Score. Further suggestions as to available resources can be located in the </a:t>
            </a:r>
            <a:r>
              <a:rPr lang="en-GB" u="sng">
                <a:solidFill>
                  <a:schemeClr val="hlink"/>
                </a:solidFill>
                <a:hlinkClick r:id="rId4"/>
              </a:rPr>
              <a:t>Facilitator guide: Part 1</a:t>
            </a:r>
            <a:r>
              <a:rPr lang="en-GB"/>
              <a:t>.</a:t>
            </a:r>
            <a:endParaRPr/>
          </a:p>
          <a:p>
            <a:pPr indent="0" lvl="0" marL="457200" rtl="0" algn="l">
              <a:spcBef>
                <a:spcPts val="0"/>
              </a:spcBef>
              <a:spcAft>
                <a:spcPts val="0"/>
              </a:spcAft>
              <a:buNone/>
            </a:pPr>
            <a:r>
              <a:rPr lang="en-GB"/>
              <a:t> </a:t>
            </a:r>
            <a:endParaRPr/>
          </a:p>
          <a:p>
            <a:pPr indent="0" lvl="0" marL="45720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3df9ff23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3df9ff23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r>
              <a:rPr lang="en-GB"/>
              <a:t>This slide summarizes some key points in how to use the Similarity Score with students. Make sure that participants have a thorough understanding of how to interpret the Similarity Score correctly and how to present it to students. Further guidance and resources can be found in the </a:t>
            </a:r>
            <a:r>
              <a:rPr lang="en-GB" u="sng">
                <a:solidFill>
                  <a:schemeClr val="hlink"/>
                </a:solidFill>
                <a:hlinkClick r:id="rId2"/>
              </a:rPr>
              <a:t>Facilitator guide: Part 1</a:t>
            </a:r>
            <a:r>
              <a:rPr lang="en-GB"/>
              <a:t>.</a:t>
            </a:r>
            <a:endParaRPr/>
          </a:p>
          <a:p>
            <a:pPr indent="0" lvl="0" marL="45720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24cf8322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24cf8322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r>
              <a:rPr lang="en-GB"/>
              <a:t>Each of these concepts will be discussed in more detail in the slides that follow. Appropriate resources will be linked. </a:t>
            </a:r>
            <a:r>
              <a:rPr lang="en-GB">
                <a:solidFill>
                  <a:schemeClr val="dk1"/>
                </a:solidFill>
              </a:rPr>
              <a:t>Further guidance and resources can be found in the </a:t>
            </a:r>
            <a:r>
              <a:rPr lang="en-GB" u="sng">
                <a:solidFill>
                  <a:schemeClr val="hlink"/>
                </a:solidFill>
                <a:hlinkClick r:id="rId2"/>
              </a:rPr>
              <a:t>Facilitator guide: Part 1</a:t>
            </a:r>
            <a:r>
              <a:rPr lang="en-GB">
                <a:solidFill>
                  <a:schemeClr val="dk1"/>
                </a:solidFill>
              </a:rPr>
              <a:t>.</a:t>
            </a:r>
            <a:endParaRPr/>
          </a:p>
          <a:p>
            <a:pPr indent="0" lvl="0" marL="45720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22f23cd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222f23cd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Presenter notes</a:t>
            </a:r>
            <a:r>
              <a:rPr lang="en-GB"/>
              <a:t>: Discuss the definition with participants and stress the importance of establishing a culture of academic integrity in their institution as a foundation for their honor code/academic integrity policy. </a:t>
            </a:r>
            <a:r>
              <a:rPr lang="en-GB">
                <a:solidFill>
                  <a:schemeClr val="dk1"/>
                </a:solidFill>
              </a:rPr>
              <a:t>Further guidance and resources can be found in the </a:t>
            </a:r>
            <a:r>
              <a:rPr lang="en-GB" u="sng">
                <a:solidFill>
                  <a:schemeClr val="hlink"/>
                </a:solidFill>
                <a:hlinkClick r:id="rId2"/>
              </a:rPr>
              <a:t>Facilitator guide: Part 1</a:t>
            </a:r>
            <a:r>
              <a:rPr lang="en-GB">
                <a:solidFill>
                  <a:schemeClr val="dk1"/>
                </a:solidFill>
              </a:rPr>
              <a:t>.</a:t>
            </a:r>
            <a:endParaRPr/>
          </a:p>
          <a:p>
            <a:pPr indent="0" lvl="0" marL="45720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222f23cdc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222f23cdc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Presenter notes: </a:t>
            </a:r>
            <a:r>
              <a:rPr lang="en-GB"/>
              <a:t>Consider allowing time for one of the suggested activities in the accompanying </a:t>
            </a:r>
            <a:r>
              <a:rPr lang="en-GB" u="sng">
                <a:solidFill>
                  <a:schemeClr val="hlink"/>
                </a:solidFill>
                <a:hlinkClick r:id="rId2"/>
              </a:rPr>
              <a:t>Facilitator guide: Part 1</a:t>
            </a:r>
            <a:r>
              <a:rPr lang="en-GB"/>
              <a:t> or feel free to adapt them to suit participant needs and institution goals.</a:t>
            </a:r>
            <a:endParaRPr/>
          </a:p>
          <a:p>
            <a:pPr indent="0" lvl="0" marL="45720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222f23cd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222f23cd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Presenter notes</a:t>
            </a:r>
            <a:r>
              <a:rPr lang="en-GB"/>
              <a:t>: Take time to discuss that there are consequences for plagiarizing in k12 and university levels, including in the professional world, but here is a place to foster discussion with educators on how to place the value of academic integrity for students personally, rather than simply to avoid consequences. </a:t>
            </a:r>
            <a:r>
              <a:rPr lang="en-GB">
                <a:solidFill>
                  <a:schemeClr val="dk1"/>
                </a:solidFill>
              </a:rPr>
              <a:t>Further guidance and resources can be found in the </a:t>
            </a:r>
            <a:r>
              <a:rPr lang="en-GB" u="sng">
                <a:solidFill>
                  <a:schemeClr val="hlink"/>
                </a:solidFill>
                <a:hlinkClick r:id="rId2"/>
              </a:rPr>
              <a:t>Facilitator guide: Part 1</a:t>
            </a:r>
            <a:r>
              <a:rPr lang="en-GB">
                <a:solidFill>
                  <a:schemeClr val="dk1"/>
                </a:solidFill>
              </a:rPr>
              <a:t>.</a:t>
            </a:r>
            <a:endParaRPr/>
          </a:p>
          <a:p>
            <a:pPr indent="0" lvl="0" marL="0" rtl="0" algn="l">
              <a:spcBef>
                <a:spcPts val="0"/>
              </a:spcBef>
              <a:spcAft>
                <a:spcPts val="0"/>
              </a:spcAft>
              <a:buNone/>
            </a:pPr>
            <a:r>
              <a:rPr lang="en-GB"/>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24cf8322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24cf8322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Presenter notes</a:t>
            </a:r>
            <a:r>
              <a:rPr lang="en-GB"/>
              <a:t>: Allow time if possible for participants to review resources available for use with students </a:t>
            </a:r>
            <a:r>
              <a:rPr lang="en-GB"/>
              <a:t>resources</a:t>
            </a:r>
            <a:r>
              <a:rPr lang="en-GB"/>
              <a:t> to address the above issues. </a:t>
            </a:r>
            <a:r>
              <a:rPr lang="en-GB">
                <a:solidFill>
                  <a:schemeClr val="dk1"/>
                </a:solidFill>
              </a:rPr>
              <a:t>Further guidance and resources can be found in the </a:t>
            </a:r>
            <a:r>
              <a:rPr lang="en-GB" u="sng">
                <a:solidFill>
                  <a:schemeClr val="hlink"/>
                </a:solidFill>
                <a:hlinkClick r:id="rId2"/>
              </a:rPr>
              <a:t>Facilitator guide: Part 1</a:t>
            </a:r>
            <a:r>
              <a:rPr lang="en-GB">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f3425ed1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f3425ed1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GB">
                <a:solidFill>
                  <a:schemeClr val="dk1"/>
                </a:solidFill>
                <a:highlight>
                  <a:srgbClr val="FFFFFF"/>
                </a:highlight>
              </a:rPr>
              <a:t>Presenter notes:</a:t>
            </a:r>
            <a:r>
              <a:rPr lang="en-GB">
                <a:solidFill>
                  <a:schemeClr val="dk1"/>
                </a:solidFill>
                <a:highlight>
                  <a:srgbClr val="FFFFFF"/>
                </a:highlight>
              </a:rPr>
              <a:t> For more detailed information on how to plan this session and activities, please access the </a:t>
            </a:r>
            <a:r>
              <a:rPr lang="en-GB" u="sng">
                <a:solidFill>
                  <a:schemeClr val="hlink"/>
                </a:solidFill>
                <a:highlight>
                  <a:srgbClr val="FFFFFF"/>
                </a:highlight>
                <a:hlinkClick r:id="rId2"/>
              </a:rPr>
              <a:t>Facilitator Guide: Part 1</a:t>
            </a:r>
            <a:r>
              <a:rPr lang="en-GB">
                <a:solidFill>
                  <a:schemeClr val="dk1"/>
                </a:solidFill>
                <a:highlight>
                  <a:srgbClr val="FFFFFF"/>
                </a:highlight>
              </a:rPr>
              <a:t>.</a:t>
            </a:r>
            <a:endParaRPr>
              <a:solidFill>
                <a:schemeClr val="dk1"/>
              </a:solidFill>
              <a:highlight>
                <a:srgbClr val="FFFFFF"/>
              </a:highlight>
            </a:endParaRPr>
          </a:p>
          <a:p>
            <a:pPr indent="0" lvl="0" marL="0" rtl="0" algn="l">
              <a:lnSpc>
                <a:spcPct val="115000"/>
              </a:lnSpc>
              <a:spcBef>
                <a:spcPts val="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b="1">
              <a:solidFill>
                <a:srgbClr val="666666"/>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a:solidFill>
                <a:srgbClr val="666666"/>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a:solidFill>
                <a:srgbClr val="666666"/>
              </a:solidFill>
              <a:highlight>
                <a:srgbClr val="FFFFFF"/>
              </a:highlight>
              <a:latin typeface="Open Sans"/>
              <a:ea typeface="Open Sans"/>
              <a:cs typeface="Open Sans"/>
              <a:sym typeface="Open Sans"/>
            </a:endParaRPr>
          </a:p>
          <a:p>
            <a:pPr indent="0" lvl="0" marL="0" rtl="0" algn="l">
              <a:spcBef>
                <a:spcPts val="16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3aae8ec6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3aae8ec6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Presenter notes:</a:t>
            </a:r>
            <a:r>
              <a:rPr lang="en-GB"/>
              <a:t> Although various activities have been included to help participants understand the various aspects of plagiarism and best practices for using the Similarity report, it is important to understand how ready educators are to present and discuss with students and implement usage. We suggest accessing the assessment activities found in the accompanying </a:t>
            </a:r>
            <a:r>
              <a:rPr lang="en-GB" u="sng">
                <a:solidFill>
                  <a:schemeClr val="hlink"/>
                </a:solidFill>
                <a:hlinkClick r:id="rId2"/>
              </a:rPr>
              <a:t>Facilitator guide: Part 1</a:t>
            </a:r>
            <a:r>
              <a:rPr lang="en-GB"/>
              <a:t> to address the objective: </a:t>
            </a:r>
            <a:r>
              <a:rPr b="1" lang="en-GB"/>
              <a:t>safeguarding academic integrity. </a:t>
            </a:r>
            <a:r>
              <a:rPr lang="en-GB"/>
              <a:t>Use the </a:t>
            </a:r>
            <a:r>
              <a:rPr b="1" lang="en-GB" u="sng">
                <a:solidFill>
                  <a:schemeClr val="hlink"/>
                </a:solidFill>
                <a:hlinkClick r:id="rId3"/>
              </a:rPr>
              <a:t>Evaluation Framework</a:t>
            </a:r>
            <a:r>
              <a:rPr b="1" lang="en-GB">
                <a:solidFill>
                  <a:schemeClr val="dk1"/>
                </a:solidFill>
              </a:rPr>
              <a:t> </a:t>
            </a:r>
            <a:r>
              <a:rPr lang="en-GB">
                <a:solidFill>
                  <a:schemeClr val="dk1"/>
                </a:solidFill>
              </a:rPr>
              <a:t>and</a:t>
            </a:r>
            <a:r>
              <a:rPr lang="en-GB">
                <a:solidFill>
                  <a:schemeClr val="dk1"/>
                </a:solidFill>
              </a:rPr>
              <a:t>/or the</a:t>
            </a:r>
            <a:r>
              <a:rPr b="1" lang="en-GB">
                <a:solidFill>
                  <a:schemeClr val="dk1"/>
                </a:solidFill>
              </a:rPr>
              <a:t> </a:t>
            </a:r>
            <a:r>
              <a:rPr b="1" lang="en-GB" u="sng">
                <a:solidFill>
                  <a:schemeClr val="hlink"/>
                </a:solidFill>
                <a:hlinkClick r:id="rId4"/>
              </a:rPr>
              <a:t>Evaluation Framework with text examples</a:t>
            </a:r>
            <a:r>
              <a:rPr lang="en-GB"/>
              <a:t> to complete the activities.</a:t>
            </a:r>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2670cae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32670cae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Presenter notes</a:t>
            </a:r>
            <a:r>
              <a:rPr lang="en-GB"/>
              <a:t>: In order to ascertain whether educators have a thorough understanding of the differences between plagiarism and similarity, t</a:t>
            </a:r>
            <a:r>
              <a:rPr lang="en-GB"/>
              <a:t>ake time to discuss this scenario thoroughly. Points to consider in your discussion can be found in the accompanying </a:t>
            </a:r>
            <a:r>
              <a:rPr lang="en-GB" u="sng">
                <a:solidFill>
                  <a:schemeClr val="hlink"/>
                </a:solidFill>
                <a:hlinkClick r:id="rId2"/>
              </a:rPr>
              <a:t>Facilitator guide: Part 1</a:t>
            </a:r>
            <a:r>
              <a:rPr lang="en-GB"/>
              <a:t>.</a:t>
            </a:r>
            <a:endParaRPr/>
          </a:p>
          <a:p>
            <a:pPr indent="0" lvl="0" marL="137160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3de0f83ccd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3de0f83ccd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This may be a good time to discuss what this means, both in general and in terms of the school or institution. In order to safeguard academic integrity, a commonly held definition of what that means should be in place. Consider what this might currently look like and what expectations are moving forward: What would you expect to see/hear educators/students doing/saying? What policies would be in effect?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263e93112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263e93112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Presenter notes</a:t>
            </a:r>
            <a:r>
              <a:rPr lang="en-GB"/>
              <a:t>: </a:t>
            </a:r>
            <a:r>
              <a:rPr lang="en-GB">
                <a:solidFill>
                  <a:schemeClr val="dk1"/>
                </a:solidFill>
              </a:rPr>
              <a:t>Most of the links listed on this slide have been provided throughout the slide presentation, but they are listed in one place for ease of reference. Consider copying this slide and distributing it to educators if you’re not planning on sharing the entire slide deck.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43bf0144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43bf0144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r>
              <a:rPr lang="en-GB"/>
              <a:t>U</a:t>
            </a:r>
            <a:r>
              <a:rPr lang="en-GB"/>
              <a:t>se as an anticipatory set/introductory activity so that the </a:t>
            </a:r>
            <a:r>
              <a:rPr lang="en-GB"/>
              <a:t>presenter</a:t>
            </a:r>
            <a:r>
              <a:rPr lang="en-GB"/>
              <a:t> can accurately gauge participants’ understanding of what Feedback Studio can do prior to the presentation. Presenter might also move this activity to another point in the session, depending on delivery and structure of session. </a:t>
            </a:r>
            <a:endParaRPr/>
          </a:p>
          <a:p>
            <a:pPr indent="0" lvl="0" marL="45720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For further suggestions, please access the </a:t>
            </a:r>
            <a:r>
              <a:rPr lang="en-GB" u="sng">
                <a:solidFill>
                  <a:schemeClr val="hlink"/>
                </a:solidFill>
                <a:hlinkClick r:id="rId2"/>
              </a:rPr>
              <a:t>Facilitator guide: Part 1</a:t>
            </a:r>
            <a:r>
              <a:rPr lang="en-GB">
                <a:solidFill>
                  <a:schemeClr val="dk1"/>
                </a:solidFill>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fe3e7499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fe3e7499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r>
              <a:rPr lang="en-GB"/>
              <a:t>Use the mouse to reveal each statement – the true statements will be in </a:t>
            </a:r>
            <a:r>
              <a:rPr b="1" lang="en-GB">
                <a:solidFill>
                  <a:srgbClr val="0096FF"/>
                </a:solidFill>
              </a:rPr>
              <a:t>blue</a:t>
            </a:r>
            <a:r>
              <a:rPr lang="en-GB"/>
              <a:t>. Be sure to discuss each statement. For suggested focus points</a:t>
            </a:r>
            <a:r>
              <a:rPr lang="en-GB">
                <a:solidFill>
                  <a:schemeClr val="dk1"/>
                </a:solidFill>
              </a:rPr>
              <a:t>, please access the </a:t>
            </a:r>
            <a:r>
              <a:rPr lang="en-GB" u="sng">
                <a:solidFill>
                  <a:schemeClr val="hlink"/>
                </a:solidFill>
                <a:hlinkClick r:id="rId2"/>
              </a:rPr>
              <a:t>Facilitator guide: Part 1</a:t>
            </a:r>
            <a:r>
              <a:rPr lang="en-GB">
                <a:solidFill>
                  <a:schemeClr val="dk1"/>
                </a:solidFill>
              </a:rPr>
              <a:t> </a:t>
            </a:r>
            <a:endParaRPr/>
          </a:p>
          <a:p>
            <a:pPr indent="0" lvl="0" marL="45720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ae12e47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1ae12e47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r>
              <a:rPr lang="en-GB"/>
              <a:t>The objectives listed here are fairly broad and definitely will require check-ins after this session to make sure that people have all the information and help they need to move forward to best meet the institution’s goals for using Feedback Studio. Part 1 of the series focuses on the highlighted first objective. The objectives that remain are developed in the other slide decks of the series, but they are all included on this slide so that it is clear what benefits can come from the inclusion of Feedback Studio as a part of the institution’s professional learning on how to commit to a culture of academic integrity and promoting best practices in providing feedback.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slide is deliberately placed </a:t>
            </a:r>
            <a:r>
              <a:rPr i="1" lang="en-GB"/>
              <a:t>after</a:t>
            </a:r>
            <a:r>
              <a:rPr lang="en-GB"/>
              <a:t> the warm-up activity as discussing the objectives prior to those statements will serve to give responses and not give the presenter an accurate understanding of what the participants know and understand already.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ae12e476d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1ae12e476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r>
              <a:rPr lang="en-GB">
                <a:solidFill>
                  <a:schemeClr val="dk1"/>
                </a:solidFill>
              </a:rPr>
              <a:t>Transition from the objectives to providing a “why” for using Feedback Studio to achieve the objective.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If your institution is not licensed for the AI writing indicator, B should be deleted before presenting.</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Suggested talking points can be found by accessing the </a:t>
            </a:r>
            <a:r>
              <a:rPr lang="en-GB" u="sng">
                <a:solidFill>
                  <a:schemeClr val="hlink"/>
                </a:solidFill>
                <a:hlinkClick r:id="rId2"/>
              </a:rPr>
              <a:t>Facilitator Guide: Part 1</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ae12e476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1ae12e476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a:t>
            </a:r>
            <a:r>
              <a:rPr lang="en-GB"/>
              <a:t>This is a good place to stress that the feedback cycle using a tool like Feedback Studio mimics the writing process. The </a:t>
            </a:r>
            <a:r>
              <a:rPr lang="en-GB" u="sng">
                <a:solidFill>
                  <a:schemeClr val="hlink"/>
                </a:solidFill>
                <a:hlinkClick r:id="rId2"/>
              </a:rPr>
              <a:t>Facilitator guide: Part 1</a:t>
            </a:r>
            <a:r>
              <a:rPr lang="en-GB"/>
              <a:t> can provide further guidance.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2378fb33b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2378fb33b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This may be a good time to discuss what this means, both in general and in terms of the school or institution. In order to safeguard academic integrity, a commonly held definition of what that means should be in place. Consider what this might currently look like and what expectations are moving forward: What would you expect to see/hear educators/students doing/saying? What policies would be in effect?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243bf0144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243bf0144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Presenter</a:t>
            </a:r>
            <a:r>
              <a:rPr lang="en-GB">
                <a:solidFill>
                  <a:schemeClr val="dk1"/>
                </a:solidFill>
              </a:rPr>
              <a:t> </a:t>
            </a:r>
            <a:r>
              <a:rPr b="1" lang="en-GB">
                <a:solidFill>
                  <a:schemeClr val="dk1"/>
                </a:solidFill>
              </a:rPr>
              <a:t>notes</a:t>
            </a:r>
            <a:r>
              <a:rPr lang="en-GB">
                <a:solidFill>
                  <a:schemeClr val="dk1"/>
                </a:solidFill>
              </a:rPr>
              <a:t>: Specifically discuss each of the above notes. Further guidance can be found in the </a:t>
            </a:r>
            <a:r>
              <a:rPr lang="en-GB" u="sng">
                <a:solidFill>
                  <a:schemeClr val="hlink"/>
                </a:solidFill>
                <a:hlinkClick r:id="rId2"/>
              </a:rPr>
              <a:t>Facilitator guide: Part 1</a:t>
            </a:r>
            <a:r>
              <a:rPr lang="en-GB"/>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10" name="Google Shape;10;p2"/>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pic>
        <p:nvPicPr>
          <p:cNvPr id="11" name="Google Shape;11;p2"/>
          <p:cNvPicPr preferRelativeResize="0"/>
          <p:nvPr/>
        </p:nvPicPr>
        <p:blipFill>
          <a:blip r:embed="rId2">
            <a:alphaModFix/>
          </a:blip>
          <a:stretch>
            <a:fillRect/>
          </a:stretch>
        </p:blipFill>
        <p:spPr>
          <a:xfrm>
            <a:off x="551670" y="483372"/>
            <a:ext cx="1147802" cy="351282"/>
          </a:xfrm>
          <a:prstGeom prst="rect">
            <a:avLst/>
          </a:prstGeom>
          <a:noFill/>
          <a:ln>
            <a:noFill/>
          </a:ln>
        </p:spPr>
      </p:pic>
      <p:sp>
        <p:nvSpPr>
          <p:cNvPr id="12" name="Google Shape;12;p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60" name="Google Shape;60;p11"/>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61" name="Google Shape;61;p11"/>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pic>
        <p:nvPicPr>
          <p:cNvPr id="62" name="Google Shape;62;p11"/>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63" name="Google Shape;63;p11"/>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4" name="Google Shape;64;p11"/>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5" name="Google Shape;65;p11"/>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66" name="Google Shape;66;p11"/>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67" name="Google Shape;67;p11"/>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68" name="Google Shape;68;p1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71" name="Google Shape;71;p12"/>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72" name="Google Shape;72;p12"/>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0DFFAD"/>
                </a:solidFill>
                <a:latin typeface="Roboto"/>
                <a:ea typeface="Roboto"/>
                <a:cs typeface="Roboto"/>
                <a:sym typeface="Roboto"/>
              </a:rPr>
            </a:br>
            <a:endParaRPr sz="1000">
              <a:solidFill>
                <a:srgbClr val="0DFFAD"/>
              </a:solidFill>
            </a:endParaRPr>
          </a:p>
        </p:txBody>
      </p:sp>
      <p:sp>
        <p:nvSpPr>
          <p:cNvPr id="73" name="Google Shape;73;p12"/>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4" name="Google Shape;74;p12"/>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5" name="Google Shape;75;p12"/>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76" name="Google Shape;76;p12"/>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77" name="Google Shape;77;p12"/>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78" name="Google Shape;78;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79" name="Google Shape;79;p1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0" name="Google Shape;80;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3" name="Google Shape;83;p13"/>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84" name="Google Shape;84;p13"/>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85" name="Google Shape;85;p13"/>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6" name="Google Shape;86;p13"/>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sp>
        <p:nvSpPr>
          <p:cNvPr id="87" name="Google Shape;87;p13"/>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88" name="Google Shape;88;p13"/>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9" name="Google Shape;89;p1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90" name="Shape 90"/>
        <p:cNvGrpSpPr/>
        <p:nvPr/>
      </p:nvGrpSpPr>
      <p:grpSpPr>
        <a:xfrm>
          <a:off x="0" y="0"/>
          <a:ext cx="0" cy="0"/>
          <a:chOff x="0" y="0"/>
          <a:chExt cx="0" cy="0"/>
        </a:xfrm>
      </p:grpSpPr>
      <p:sp>
        <p:nvSpPr>
          <p:cNvPr id="91" name="Google Shape;91;p14"/>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4"/>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3" name="Google Shape;93;p1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4" name="Google Shape;94;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5"/>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8" name="Google Shape;98;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99" name="Google Shape;99;p15"/>
          <p:cNvPicPr preferRelativeResize="0"/>
          <p:nvPr/>
        </p:nvPicPr>
        <p:blipFill>
          <a:blip r:embed="rId3">
            <a:alphaModFix/>
          </a:blip>
          <a:stretch>
            <a:fillRect/>
          </a:stretch>
        </p:blipFill>
        <p:spPr>
          <a:xfrm>
            <a:off x="-2504325" y="935980"/>
            <a:ext cx="6584350" cy="3641802"/>
          </a:xfrm>
          <a:prstGeom prst="rect">
            <a:avLst/>
          </a:prstGeom>
          <a:noFill/>
          <a:ln>
            <a:noFill/>
          </a:ln>
          <a:effectLst>
            <a:reflection blurRad="0" dir="0" dist="0" endA="0" endPos="3000" fadeDir="5400012" kx="0" rotWithShape="0" algn="bl" stA="24000" stPos="0" sy="-100000" ky="0"/>
          </a:effectLst>
        </p:spPr>
      </p:pic>
      <p:sp>
        <p:nvSpPr>
          <p:cNvPr id="100" name="Google Shape;100;p15"/>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FFE500"/>
                </a:solidFill>
                <a:latin typeface="Roboto"/>
                <a:ea typeface="Roboto"/>
                <a:cs typeface="Roboto"/>
                <a:sym typeface="Roboto"/>
              </a:rPr>
            </a:br>
            <a:endParaRPr sz="1000">
              <a:solidFill>
                <a:srgbClr val="FFE500"/>
              </a:solidFill>
            </a:endParaRPr>
          </a:p>
        </p:txBody>
      </p:sp>
      <p:sp>
        <p:nvSpPr>
          <p:cNvPr id="101" name="Google Shape;101;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05" name="Google Shape;10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06" name="Google Shape;106;p16"/>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
        <p:nvSpPr>
          <p:cNvPr id="107" name="Google Shape;107;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7"/>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1" name="Google Shape;111;p1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2" name="Google Shape;112;p17"/>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13" name="Google Shape;113;p17"/>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FFE500"/>
                </a:solidFill>
                <a:latin typeface="Roboto"/>
                <a:ea typeface="Roboto"/>
                <a:cs typeface="Roboto"/>
                <a:sym typeface="Roboto"/>
              </a:rPr>
            </a:br>
            <a:endParaRPr sz="1000">
              <a:solidFill>
                <a:srgbClr val="FFE500"/>
              </a:solidFill>
            </a:endParaRPr>
          </a:p>
        </p:txBody>
      </p:sp>
      <p:sp>
        <p:nvSpPr>
          <p:cNvPr id="114" name="Google Shape;114;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15" name="Shape 115"/>
        <p:cNvGrpSpPr/>
        <p:nvPr/>
      </p:nvGrpSpPr>
      <p:grpSpPr>
        <a:xfrm>
          <a:off x="0" y="0"/>
          <a:ext cx="0" cy="0"/>
          <a:chOff x="0" y="0"/>
          <a:chExt cx="0" cy="0"/>
        </a:xfrm>
      </p:grpSpPr>
      <p:sp>
        <p:nvSpPr>
          <p:cNvPr id="116" name="Google Shape;116;p18"/>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7" name="Google Shape;117;p1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8" name="Google Shape;118;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9" name="Google Shape;119;p18"/>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
        <p:nvSpPr>
          <p:cNvPr id="120" name="Google Shape;120;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21" name="Shape 121"/>
        <p:cNvGrpSpPr/>
        <p:nvPr/>
      </p:nvGrpSpPr>
      <p:grpSpPr>
        <a:xfrm>
          <a:off x="0" y="0"/>
          <a:ext cx="0" cy="0"/>
          <a:chOff x="0" y="0"/>
          <a:chExt cx="0" cy="0"/>
        </a:xfrm>
      </p:grpSpPr>
      <p:sp>
        <p:nvSpPr>
          <p:cNvPr id="122" name="Google Shape;122;p19"/>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23" name="Google Shape;123;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4" name="Google Shape;124;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27" name="Google Shape;127;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pic>
        <p:nvPicPr>
          <p:cNvPr id="15" name="Google Shape;15;p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 name="Google Shape;16;p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28" name="Shape 128"/>
        <p:cNvGrpSpPr/>
        <p:nvPr/>
      </p:nvGrpSpPr>
      <p:grpSpPr>
        <a:xfrm>
          <a:off x="0" y="0"/>
          <a:ext cx="0" cy="0"/>
          <a:chOff x="0" y="0"/>
          <a:chExt cx="0" cy="0"/>
        </a:xfrm>
      </p:grpSpPr>
      <p:pic>
        <p:nvPicPr>
          <p:cNvPr id="129" name="Google Shape;129;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0" name="Google Shape;130;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3" name="Google Shape;133;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34" name="Shape 134"/>
        <p:cNvGrpSpPr/>
        <p:nvPr/>
      </p:nvGrpSpPr>
      <p:grpSpPr>
        <a:xfrm>
          <a:off x="0" y="0"/>
          <a:ext cx="0" cy="0"/>
          <a:chOff x="0" y="0"/>
          <a:chExt cx="0" cy="0"/>
        </a:xfrm>
      </p:grpSpPr>
      <p:sp>
        <p:nvSpPr>
          <p:cNvPr id="135" name="Google Shape;135;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FFFFFF"/>
                </a:solidFill>
                <a:latin typeface="Open Sans"/>
                <a:ea typeface="Open Sans"/>
                <a:cs typeface="Open Sans"/>
                <a:sym typeface="Open Sans"/>
              </a:rPr>
              <a:t>© 2023 Turnitin LLC. All rights reserved.</a:t>
            </a:r>
            <a:endParaRPr sz="600">
              <a:solidFill>
                <a:srgbClr val="FFFFFF"/>
              </a:solidFill>
              <a:latin typeface="Open Sans"/>
              <a:ea typeface="Open Sans"/>
              <a:cs typeface="Open Sans"/>
              <a:sym typeface="Open Sans"/>
            </a:endParaRPr>
          </a:p>
        </p:txBody>
      </p:sp>
      <p:pic>
        <p:nvPicPr>
          <p:cNvPr id="136" name="Google Shape;136;p23"/>
          <p:cNvPicPr preferRelativeResize="0"/>
          <p:nvPr/>
        </p:nvPicPr>
        <p:blipFill>
          <a:blip r:embed="rId2">
            <a:alphaModFix/>
          </a:blip>
          <a:stretch>
            <a:fillRect/>
          </a:stretch>
        </p:blipFill>
        <p:spPr>
          <a:xfrm>
            <a:off x="7550825" y="297039"/>
            <a:ext cx="1214424" cy="3636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37" name="Shape 137"/>
        <p:cNvGrpSpPr/>
        <p:nvPr/>
      </p:nvGrpSpPr>
      <p:grpSpPr>
        <a:xfrm>
          <a:off x="0" y="0"/>
          <a:ext cx="0" cy="0"/>
          <a:chOff x="0" y="0"/>
          <a:chExt cx="0" cy="0"/>
        </a:xfrm>
      </p:grpSpPr>
      <p:sp>
        <p:nvSpPr>
          <p:cNvPr id="138" name="Google Shape;138;p2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9" name="Google Shape;139;p2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40" name="Google Shape;140;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1" name="Google Shape;141;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19" name="Google Shape;19;p4"/>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20" name="Google Shape;20;p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21" name="Google Shape;21;p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24" name="Google Shape;24;p5"/>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sp>
        <p:nvSpPr>
          <p:cNvPr id="25" name="Google Shape;25;p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pic>
        <p:nvPicPr>
          <p:cNvPr id="26" name="Google Shape;26;p5"/>
          <p:cNvPicPr preferRelativeResize="0"/>
          <p:nvPr/>
        </p:nvPicPr>
        <p:blipFill>
          <a:blip r:embed="rId2">
            <a:alphaModFix/>
          </a:blip>
          <a:stretch>
            <a:fillRect/>
          </a:stretch>
        </p:blipFill>
        <p:spPr>
          <a:xfrm>
            <a:off x="7550991" y="296587"/>
            <a:ext cx="1216799" cy="36451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6"/>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30" name="Google Shape;30;p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1" name="Google Shape;31;p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32" name="Shape 32"/>
        <p:cNvGrpSpPr/>
        <p:nvPr/>
      </p:nvGrpSpPr>
      <p:grpSpPr>
        <a:xfrm>
          <a:off x="0" y="0"/>
          <a:ext cx="0" cy="0"/>
          <a:chOff x="0" y="0"/>
          <a:chExt cx="0" cy="0"/>
        </a:xfrm>
      </p:grpSpPr>
      <p:sp>
        <p:nvSpPr>
          <p:cNvPr id="33" name="Google Shape;33;p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35" name="Google Shape;35;p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6" name="Google Shape;36;p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37" name="Shape 37"/>
        <p:cNvGrpSpPr/>
        <p:nvPr/>
      </p:nvGrpSpPr>
      <p:grpSpPr>
        <a:xfrm>
          <a:off x="0" y="0"/>
          <a:ext cx="0" cy="0"/>
          <a:chOff x="0" y="0"/>
          <a:chExt cx="0" cy="0"/>
        </a:xfrm>
      </p:grpSpPr>
      <p:sp>
        <p:nvSpPr>
          <p:cNvPr id="38" name="Google Shape;38;p8"/>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9" name="Google Shape;39;p8"/>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0" name="Google Shape;40;p8"/>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1" name="Google Shape;41;p8"/>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42" name="Google Shape;42;p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3" name="Google Shape;43;p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44" name="Shape 44"/>
        <p:cNvGrpSpPr/>
        <p:nvPr/>
      </p:nvGrpSpPr>
      <p:grpSpPr>
        <a:xfrm>
          <a:off x="0" y="0"/>
          <a:ext cx="0" cy="0"/>
          <a:chOff x="0" y="0"/>
          <a:chExt cx="0" cy="0"/>
        </a:xfrm>
      </p:grpSpPr>
      <p:sp>
        <p:nvSpPr>
          <p:cNvPr id="45" name="Google Shape;45;p9"/>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46" name="Google Shape;46;p9"/>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47" name="Google Shape;47;p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8" name="Google Shape;48;p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49" name="Shape 49"/>
        <p:cNvGrpSpPr/>
        <p:nvPr/>
      </p:nvGrpSpPr>
      <p:grpSpPr>
        <a:xfrm>
          <a:off x="0" y="0"/>
          <a:ext cx="0" cy="0"/>
          <a:chOff x="0" y="0"/>
          <a:chExt cx="0" cy="0"/>
        </a:xfrm>
      </p:grpSpPr>
      <p:sp>
        <p:nvSpPr>
          <p:cNvPr id="50" name="Google Shape;50;p10"/>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51" name="Google Shape;51;p10"/>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52" name="Google Shape;52;p10"/>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3" name="Google Shape;53;p10"/>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pic>
        <p:nvPicPr>
          <p:cNvPr id="54" name="Google Shape;54;p1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55" name="Google Shape;55;p10"/>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56" name="Google Shape;56;p10"/>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7" name="Google Shape;57;p1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accent5"/>
                </a:solidFill>
                <a:latin typeface="Open Sans"/>
                <a:ea typeface="Open Sans"/>
                <a:cs typeface="Open Sans"/>
                <a:sym typeface="Open Sans"/>
              </a:rPr>
              <a:t>© 2023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0" Type="http://schemas.openxmlformats.org/officeDocument/2006/relationships/hyperlink" Target="https://www.turnitin.com/resources/plagiarism-spectrum-2-0" TargetMode="External"/><Relationship Id="rId11" Type="http://schemas.openxmlformats.org/officeDocument/2006/relationships/hyperlink" Target="https://www.turnitin.com/papers/academic-integrity-in-the-age-of-getting-started-with-ai-writing-resources-for-administrators" TargetMode="External"/><Relationship Id="rId10" Type="http://schemas.openxmlformats.org/officeDocument/2006/relationships/hyperlink" Target="https://www.turnitin.com/videos/understanding-text-similarity-for-students" TargetMode="External"/><Relationship Id="rId21" Type="http://schemas.openxmlformats.org/officeDocument/2006/relationships/hyperlink" Target="https://docs.google.com/document/d/1rLB856RQisMiFrbeOwg6xCQ-0yjpYWqGubevtRQjbTU/edit?usp=sharing" TargetMode="External"/><Relationship Id="rId13" Type="http://schemas.openxmlformats.org/officeDocument/2006/relationships/hyperlink" Target="https://www.turnitin.com/infographics/academic-integrity-in-the-age-of-ai-similarities-differences-between-similarity-report-and-ai-writing-report" TargetMode="External"/><Relationship Id="rId12" Type="http://schemas.openxmlformats.org/officeDocument/2006/relationships/hyperlink" Target="https://www.turnitin.com/lessons/academic-integrity-in-the-age-of-ai-getting-started-with-ai-writing-for-instructors" TargetMode="External"/><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s://www.turnitin.com/resources/disrupting-plagiarism" TargetMode="External"/><Relationship Id="rId4" Type="http://schemas.openxmlformats.org/officeDocument/2006/relationships/hyperlink" Target="https://www.turnitin.com/lessons/plagiarism-exploring-and-understanding-academic-integrity-lesson-presentation" TargetMode="External"/><Relationship Id="rId9" Type="http://schemas.openxmlformats.org/officeDocument/2006/relationships/hyperlink" Target="https://www.turnitin.com/videos/turnitin-guide-to-paraphrasing" TargetMode="External"/><Relationship Id="rId15" Type="http://schemas.openxmlformats.org/officeDocument/2006/relationships/hyperlink" Target="https://www.turnitin.com/lessons/disrupting-plagiarism-teacher-guide" TargetMode="External"/><Relationship Id="rId14" Type="http://schemas.openxmlformats.org/officeDocument/2006/relationships/hyperlink" Target="https://www.turnitin.com/lessons/building-and-maintaining-a-classroom-honor-code-a-4-part-collaborative-activity" TargetMode="External"/><Relationship Id="rId17" Type="http://schemas.openxmlformats.org/officeDocument/2006/relationships/hyperlink" Target="https://help.turnitin.com/feedback-studio/turnitin-website/student/the-similarity-report/interpreting-the-similarity-report.htm#:~:text=The%20similarity%20score%20simply%20highlights,found%20in%20a%20submitted%20paper." TargetMode="External"/><Relationship Id="rId16" Type="http://schemas.openxmlformats.org/officeDocument/2006/relationships/hyperlink" Target="https://www.turnitin.com/lessons/paraphrasing-resources-teacher-guide" TargetMode="External"/><Relationship Id="rId5" Type="http://schemas.openxmlformats.org/officeDocument/2006/relationships/hyperlink" Target="https://www.turnitin.com/lessons/research-strategies-lesson-presentation" TargetMode="External"/><Relationship Id="rId19" Type="http://schemas.openxmlformats.org/officeDocument/2006/relationships/hyperlink" Target="https://www.turnitin.com/papers/setting-reasonable-expectations-for-the-turnitin-similarity-score" TargetMode="External"/><Relationship Id="rId6" Type="http://schemas.openxmlformats.org/officeDocument/2006/relationships/hyperlink" Target="https://www.turnitin.com/lessons/research-planning-worksheet" TargetMode="External"/><Relationship Id="rId18" Type="http://schemas.openxmlformats.org/officeDocument/2006/relationships/hyperlink" Target="https://www.turnitin.com/papers/understanding-the-turnitin-similarity-report-instructor-guide" TargetMode="External"/><Relationship Id="rId7" Type="http://schemas.openxmlformats.org/officeDocument/2006/relationships/hyperlink" Target="https://www.turnitin.com/papers/understanding-the-turnitin-similarity-report-student-guide" TargetMode="External"/><Relationship Id="rId8" Type="http://schemas.openxmlformats.org/officeDocument/2006/relationships/hyperlink" Target="https://www.turnitin.com/resources/plagiarism-spectrum-2-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p:nvPr/>
        </p:nvSpPr>
        <p:spPr>
          <a:xfrm>
            <a:off x="0" y="2493050"/>
            <a:ext cx="9144000" cy="2650500"/>
          </a:xfrm>
          <a:prstGeom prst="rect">
            <a:avLst/>
          </a:prstGeom>
          <a:solidFill>
            <a:srgbClr val="D3E8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752400" y="2016088"/>
            <a:ext cx="6359700" cy="465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1600">
                <a:solidFill>
                  <a:srgbClr val="003C46"/>
                </a:solidFill>
                <a:latin typeface="Open Sans"/>
                <a:ea typeface="Open Sans"/>
                <a:cs typeface="Open Sans"/>
                <a:sym typeface="Open Sans"/>
              </a:rPr>
              <a:t>Part 1: Safeguarding academic integrity</a:t>
            </a:r>
            <a:endParaRPr sz="1600">
              <a:solidFill>
                <a:srgbClr val="003C46"/>
              </a:solidFill>
              <a:latin typeface="Open Sans"/>
              <a:ea typeface="Open Sans"/>
              <a:cs typeface="Open Sans"/>
              <a:sym typeface="Open Sans"/>
            </a:endParaRPr>
          </a:p>
        </p:txBody>
      </p:sp>
      <p:sp>
        <p:nvSpPr>
          <p:cNvPr id="148" name="Google Shape;148;p25"/>
          <p:cNvSpPr txBox="1"/>
          <p:nvPr/>
        </p:nvSpPr>
        <p:spPr>
          <a:xfrm>
            <a:off x="752400" y="947251"/>
            <a:ext cx="7611000" cy="101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2700">
                <a:solidFill>
                  <a:srgbClr val="003C46"/>
                </a:solidFill>
                <a:latin typeface="Lexend Deca"/>
                <a:ea typeface="Lexend Deca"/>
                <a:cs typeface="Lexend Deca"/>
                <a:sym typeface="Lexend Deca"/>
              </a:rPr>
              <a:t>Instructional best practices slides </a:t>
            </a:r>
            <a:br>
              <a:rPr lang="en-GB" sz="2700">
                <a:solidFill>
                  <a:srgbClr val="003C46"/>
                </a:solidFill>
                <a:latin typeface="Lexend Deca"/>
                <a:ea typeface="Lexend Deca"/>
                <a:cs typeface="Lexend Deca"/>
                <a:sym typeface="Lexend Deca"/>
              </a:rPr>
            </a:br>
            <a:r>
              <a:rPr lang="en-GB" sz="2700">
                <a:solidFill>
                  <a:srgbClr val="003C46"/>
                </a:solidFill>
                <a:latin typeface="Lexend Deca"/>
                <a:ea typeface="Lexend Deca"/>
                <a:cs typeface="Lexend Deca"/>
                <a:sym typeface="Lexend Deca"/>
              </a:rPr>
              <a:t>for professional learning</a:t>
            </a:r>
            <a:endParaRPr sz="3400">
              <a:solidFill>
                <a:srgbClr val="003C46"/>
              </a:solidFill>
              <a:latin typeface="Lexend Deca"/>
              <a:ea typeface="Lexend Deca"/>
              <a:cs typeface="Lexend Deca"/>
              <a:sym typeface="Lexend Deca"/>
            </a:endParaRPr>
          </a:p>
        </p:txBody>
      </p:sp>
      <p:pic>
        <p:nvPicPr>
          <p:cNvPr id="149" name="Google Shape;149;p25"/>
          <p:cNvPicPr preferRelativeResize="0"/>
          <p:nvPr/>
        </p:nvPicPr>
        <p:blipFill>
          <a:blip r:embed="rId3">
            <a:alphaModFix/>
          </a:blip>
          <a:stretch>
            <a:fillRect/>
          </a:stretch>
        </p:blipFill>
        <p:spPr>
          <a:xfrm>
            <a:off x="833800" y="586525"/>
            <a:ext cx="1749699" cy="273375"/>
          </a:xfrm>
          <a:prstGeom prst="rect">
            <a:avLst/>
          </a:prstGeom>
          <a:noFill/>
          <a:ln>
            <a:noFill/>
          </a:ln>
        </p:spPr>
      </p:pic>
      <p:sp>
        <p:nvSpPr>
          <p:cNvPr id="150" name="Google Shape;150;p2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pic>
        <p:nvPicPr>
          <p:cNvPr id="151" name="Google Shape;151;p25"/>
          <p:cNvPicPr preferRelativeResize="0"/>
          <p:nvPr/>
        </p:nvPicPr>
        <p:blipFill>
          <a:blip r:embed="rId4">
            <a:alphaModFix/>
          </a:blip>
          <a:stretch>
            <a:fillRect/>
          </a:stretch>
        </p:blipFill>
        <p:spPr>
          <a:xfrm>
            <a:off x="7305250" y="3324400"/>
            <a:ext cx="1742050" cy="1742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34"/>
          <p:cNvSpPr txBox="1"/>
          <p:nvPr>
            <p:ph idx="1" type="body"/>
          </p:nvPr>
        </p:nvSpPr>
        <p:spPr>
          <a:xfrm>
            <a:off x="763200" y="990000"/>
            <a:ext cx="2984100" cy="370800"/>
          </a:xfrm>
          <a:prstGeom prst="rect">
            <a:avLst/>
          </a:prstGeom>
        </p:spPr>
        <p:txBody>
          <a:bodyPr anchorCtr="0" anchor="t" bIns="91425" lIns="91425" spcFirstLastPara="1" rIns="91425" wrap="square" tIns="54000">
            <a:noAutofit/>
          </a:bodyPr>
          <a:lstStyle/>
          <a:p>
            <a:pPr indent="0" lvl="0" marL="0" rtl="0" algn="l">
              <a:spcBef>
                <a:spcPts val="0"/>
              </a:spcBef>
              <a:spcAft>
                <a:spcPts val="0"/>
              </a:spcAft>
              <a:buNone/>
            </a:pPr>
            <a:r>
              <a:rPr lang="en-GB">
                <a:latin typeface="Lexend Deca"/>
                <a:ea typeface="Lexend Deca"/>
                <a:cs typeface="Lexend Deca"/>
                <a:sym typeface="Lexend Deca"/>
              </a:rPr>
              <a:t>How does the educator make this clear?</a:t>
            </a:r>
            <a:endParaRPr>
              <a:latin typeface="Lexend Deca"/>
              <a:ea typeface="Lexend Deca"/>
              <a:cs typeface="Lexend Deca"/>
              <a:sym typeface="Lexend Deca"/>
            </a:endParaRPr>
          </a:p>
          <a:p>
            <a:pPr indent="0" lvl="0" marL="0" rtl="0" algn="l">
              <a:spcBef>
                <a:spcPts val="1600"/>
              </a:spcBef>
              <a:spcAft>
                <a:spcPts val="1000"/>
              </a:spcAft>
              <a:buNone/>
            </a:pPr>
            <a:r>
              <a:t/>
            </a:r>
            <a:endParaRPr/>
          </a:p>
        </p:txBody>
      </p:sp>
      <p:sp>
        <p:nvSpPr>
          <p:cNvPr id="228" name="Google Shape;228;p34"/>
          <p:cNvSpPr txBox="1"/>
          <p:nvPr>
            <p:ph type="title"/>
          </p:nvPr>
        </p:nvSpPr>
        <p:spPr>
          <a:xfrm>
            <a:off x="763200" y="1381200"/>
            <a:ext cx="5664300" cy="1101600"/>
          </a:xfrm>
          <a:prstGeom prst="rect">
            <a:avLst/>
          </a:prstGeom>
        </p:spPr>
        <p:txBody>
          <a:bodyPr anchorCtr="0" anchor="t" bIns="90000" lIns="91425" spcFirstLastPara="1" rIns="91425" wrap="square" tIns="90000">
            <a:noAutofit/>
          </a:bodyPr>
          <a:lstStyle/>
          <a:p>
            <a:pPr indent="0" lvl="0" marL="0" rtl="0" algn="l">
              <a:spcBef>
                <a:spcPts val="0"/>
              </a:spcBef>
              <a:spcAft>
                <a:spcPts val="0"/>
              </a:spcAft>
              <a:buNone/>
            </a:pPr>
            <a:r>
              <a:rPr lang="en-GB" sz="2600"/>
              <a:t>What is the relationship between similarity and plagiarism?</a:t>
            </a:r>
            <a:endParaRPr/>
          </a:p>
        </p:txBody>
      </p:sp>
      <p:sp>
        <p:nvSpPr>
          <p:cNvPr id="229" name="Google Shape;229;p34"/>
          <p:cNvSpPr txBox="1"/>
          <p:nvPr>
            <p:ph idx="2" type="body"/>
          </p:nvPr>
        </p:nvSpPr>
        <p:spPr>
          <a:xfrm>
            <a:off x="763200" y="2503800"/>
            <a:ext cx="2304000" cy="2233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The </a:t>
            </a:r>
            <a:r>
              <a:rPr b="1" lang="en-GB"/>
              <a:t>Similarity Score </a:t>
            </a:r>
            <a:r>
              <a:rPr lang="en-GB"/>
              <a:t>represents the percentage of a student’s writing that is similar to something found on the internet, in our databases, or in someone else’s paper. </a:t>
            </a:r>
            <a:r>
              <a:rPr b="1" lang="en-GB"/>
              <a:t>Similarity does not mean that this work is plagiarized</a:t>
            </a:r>
            <a:r>
              <a:rPr lang="en-GB"/>
              <a:t>. Consider a student’s use of quotations, citations, and bibliographic material when reviewing the score.</a:t>
            </a:r>
            <a:endParaRPr/>
          </a:p>
        </p:txBody>
      </p:sp>
      <p:sp>
        <p:nvSpPr>
          <p:cNvPr id="230" name="Google Shape;230;p34"/>
          <p:cNvSpPr txBox="1"/>
          <p:nvPr>
            <p:ph idx="3" type="body"/>
          </p:nvPr>
        </p:nvSpPr>
        <p:spPr>
          <a:xfrm>
            <a:off x="3474000" y="2503800"/>
            <a:ext cx="2304000" cy="244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GB">
                <a:latin typeface="Open Sans Medium"/>
                <a:ea typeface="Open Sans Medium"/>
                <a:cs typeface="Open Sans Medium"/>
                <a:sym typeface="Open Sans Medium"/>
              </a:rPr>
              <a:t>Each indicates an area of academic weakness in students, intentional or unintentional.</a:t>
            </a:r>
            <a:endParaRPr i="1">
              <a:latin typeface="Open Sans Medium"/>
              <a:ea typeface="Open Sans Medium"/>
              <a:cs typeface="Open Sans Medium"/>
              <a:sym typeface="Open Sans Medium"/>
            </a:endParaRPr>
          </a:p>
          <a:p>
            <a:pPr indent="0" lvl="0" marL="0" rtl="0" algn="l">
              <a:lnSpc>
                <a:spcPct val="115000"/>
              </a:lnSpc>
              <a:spcBef>
                <a:spcPts val="600"/>
              </a:spcBef>
              <a:spcAft>
                <a:spcPts val="0"/>
              </a:spcAft>
              <a:buNone/>
            </a:pPr>
            <a:r>
              <a:rPr i="1" lang="en-GB">
                <a:latin typeface="Open Sans Medium"/>
                <a:ea typeface="Open Sans Medium"/>
                <a:cs typeface="Open Sans Medium"/>
                <a:sym typeface="Open Sans Medium"/>
              </a:rPr>
              <a:t>Here’s where the educator’s judgement is essential: what are the student’s intentions? </a:t>
            </a:r>
            <a:endParaRPr i="1">
              <a:latin typeface="Open Sans Medium"/>
              <a:ea typeface="Open Sans Medium"/>
              <a:cs typeface="Open Sans Medium"/>
              <a:sym typeface="Open Sans Medium"/>
            </a:endParaRPr>
          </a:p>
          <a:p>
            <a:pPr indent="0" lvl="0" marL="0" rtl="0" algn="l">
              <a:lnSpc>
                <a:spcPct val="115000"/>
              </a:lnSpc>
              <a:spcBef>
                <a:spcPts val="600"/>
              </a:spcBef>
              <a:spcAft>
                <a:spcPts val="0"/>
              </a:spcAft>
              <a:buNone/>
            </a:pPr>
            <a:r>
              <a:rPr i="1" lang="en-GB">
                <a:latin typeface="Open Sans Medium"/>
                <a:ea typeface="Open Sans Medium"/>
                <a:cs typeface="Open Sans Medium"/>
                <a:sym typeface="Open Sans Medium"/>
              </a:rPr>
              <a:t>The answer will lead the educator to an opportunity for instruction or, if deemed necessary, a referral to their institution’s academic integrity officer.</a:t>
            </a:r>
            <a:endParaRPr i="1">
              <a:latin typeface="Open Sans Medium"/>
              <a:ea typeface="Open Sans Medium"/>
              <a:cs typeface="Open Sans Medium"/>
              <a:sym typeface="Open Sans Medium"/>
            </a:endParaRPr>
          </a:p>
          <a:p>
            <a:pPr indent="0" lvl="0" marL="0" rtl="0" algn="l">
              <a:lnSpc>
                <a:spcPct val="115000"/>
              </a:lnSpc>
              <a:spcBef>
                <a:spcPts val="600"/>
              </a:spcBef>
              <a:spcAft>
                <a:spcPts val="0"/>
              </a:spcAft>
              <a:buNone/>
            </a:pPr>
            <a:r>
              <a:t/>
            </a:r>
            <a:endParaRPr>
              <a:latin typeface="Open Sans Medium"/>
              <a:ea typeface="Open Sans Medium"/>
              <a:cs typeface="Open Sans Medium"/>
              <a:sym typeface="Open Sans Medium"/>
            </a:endParaRPr>
          </a:p>
        </p:txBody>
      </p:sp>
      <p:sp>
        <p:nvSpPr>
          <p:cNvPr id="231" name="Google Shape;231;p34"/>
          <p:cNvSpPr txBox="1"/>
          <p:nvPr>
            <p:ph idx="4" type="body"/>
          </p:nvPr>
        </p:nvSpPr>
        <p:spPr>
          <a:xfrm>
            <a:off x="6217200" y="2503800"/>
            <a:ext cx="2304000" cy="1832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Plagiarism</a:t>
            </a:r>
            <a:r>
              <a:rPr lang="en-GB"/>
              <a:t> is often–but not always– intentional and always has its origins in someone else’s work. It can result from copying others’ work directly, incorrect citations or failure to cite work at all, or having someone else complete the work.</a:t>
            </a:r>
            <a:endParaRPr/>
          </a:p>
        </p:txBody>
      </p:sp>
      <p:sp>
        <p:nvSpPr>
          <p:cNvPr id="232" name="Google Shape;232;p34"/>
          <p:cNvSpPr/>
          <p:nvPr/>
        </p:nvSpPr>
        <p:spPr>
          <a:xfrm>
            <a:off x="3182050" y="2529000"/>
            <a:ext cx="332400" cy="230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3" name="Google Shape;233;p34"/>
          <p:cNvCxnSpPr/>
          <p:nvPr/>
        </p:nvCxnSpPr>
        <p:spPr>
          <a:xfrm>
            <a:off x="3348250" y="2621625"/>
            <a:ext cx="0" cy="2115900"/>
          </a:xfrm>
          <a:prstGeom prst="straightConnector1">
            <a:avLst/>
          </a:prstGeom>
          <a:noFill/>
          <a:ln cap="flat" cmpd="sng" w="9525">
            <a:solidFill>
              <a:schemeClr val="lt2"/>
            </a:solidFill>
            <a:prstDash val="dot"/>
            <a:round/>
            <a:headEnd len="med" w="med" type="none"/>
            <a:tailEnd len="med" w="med" type="none"/>
          </a:ln>
        </p:spPr>
      </p:cxnSp>
      <p:sp>
        <p:nvSpPr>
          <p:cNvPr id="234" name="Google Shape;234;p34"/>
          <p:cNvSpPr/>
          <p:nvPr/>
        </p:nvSpPr>
        <p:spPr>
          <a:xfrm>
            <a:off x="5903750" y="2621625"/>
            <a:ext cx="332400" cy="230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5" name="Google Shape;235;p34"/>
          <p:cNvCxnSpPr/>
          <p:nvPr/>
        </p:nvCxnSpPr>
        <p:spPr>
          <a:xfrm>
            <a:off x="6069950" y="2621625"/>
            <a:ext cx="0" cy="2115900"/>
          </a:xfrm>
          <a:prstGeom prst="straightConnector1">
            <a:avLst/>
          </a:prstGeom>
          <a:noFill/>
          <a:ln cap="flat" cmpd="sng" w="9525">
            <a:solidFill>
              <a:schemeClr val="lt2"/>
            </a:solidFill>
            <a:prstDash val="dot"/>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35"/>
          <p:cNvSpPr txBox="1"/>
          <p:nvPr>
            <p:ph type="title"/>
          </p:nvPr>
        </p:nvSpPr>
        <p:spPr>
          <a:xfrm>
            <a:off x="720000" y="576000"/>
            <a:ext cx="76203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Similarity </a:t>
            </a:r>
            <a:r>
              <a:rPr lang="en-GB"/>
              <a:t>Scor</a:t>
            </a:r>
            <a:r>
              <a:rPr lang="en-GB"/>
              <a:t>e</a:t>
            </a:r>
            <a:endParaRPr/>
          </a:p>
        </p:txBody>
      </p:sp>
      <p:sp>
        <p:nvSpPr>
          <p:cNvPr id="241" name="Google Shape;241;p35"/>
          <p:cNvSpPr txBox="1"/>
          <p:nvPr>
            <p:ph idx="1" type="body"/>
          </p:nvPr>
        </p:nvSpPr>
        <p:spPr>
          <a:xfrm>
            <a:off x="720000" y="1260000"/>
            <a:ext cx="3616800" cy="3465300"/>
          </a:xfrm>
          <a:prstGeom prst="rect">
            <a:avLst/>
          </a:prstGeom>
        </p:spPr>
        <p:txBody>
          <a:bodyPr anchorCtr="0" anchor="t" bIns="91425" lIns="91425" spcFirstLastPara="1" rIns="91425" wrap="square" tIns="91425">
            <a:noAutofit/>
          </a:bodyPr>
          <a:lstStyle/>
          <a:p>
            <a:pPr indent="-171450" lvl="0" marL="179999" rtl="0" algn="l">
              <a:spcBef>
                <a:spcPts val="0"/>
              </a:spcBef>
              <a:spcAft>
                <a:spcPts val="0"/>
              </a:spcAft>
              <a:buSzPts val="1200"/>
              <a:buChar char="●"/>
            </a:pPr>
            <a:r>
              <a:rPr lang="en-GB" sz="1200"/>
              <a:t>Each Similarity Report generates a similarity score which is the percentage of matching or similar text that has been uncovered. </a:t>
            </a:r>
            <a:r>
              <a:rPr b="1" lang="en-GB" sz="1200"/>
              <a:t>The S</a:t>
            </a:r>
            <a:r>
              <a:rPr b="1" lang="en-GB" sz="1200"/>
              <a:t>imilarity Score</a:t>
            </a:r>
            <a:r>
              <a:rPr b="1" lang="en-GB" sz="1200"/>
              <a:t> is not a determination of plagiarism.</a:t>
            </a:r>
            <a:endParaRPr b="1" sz="1200"/>
          </a:p>
          <a:p>
            <a:pPr indent="-171450" lvl="0" marL="179999" rtl="0" algn="l">
              <a:spcBef>
                <a:spcPts val="1200"/>
              </a:spcBef>
              <a:spcAft>
                <a:spcPts val="1200"/>
              </a:spcAft>
              <a:buSzPts val="1200"/>
              <a:buChar char="●"/>
            </a:pPr>
            <a:r>
              <a:rPr b="1" lang="en-GB" sz="1200"/>
              <a:t>T</a:t>
            </a:r>
            <a:r>
              <a:rPr b="1" lang="en-GB" sz="1200"/>
              <a:t>here is no right or wrong number to receive as a score</a:t>
            </a:r>
            <a:r>
              <a:rPr lang="en-GB" sz="1200"/>
              <a:t>. </a:t>
            </a:r>
            <a:r>
              <a:rPr lang="en-GB" sz="1200"/>
              <a:t>However, certain factors can dictate whether to expect more or less similarity from students’ work. </a:t>
            </a:r>
            <a:endParaRPr b="1" sz="1200"/>
          </a:p>
        </p:txBody>
      </p:sp>
      <p:pic>
        <p:nvPicPr>
          <p:cNvPr id="242" name="Google Shape;242;p35"/>
          <p:cNvPicPr preferRelativeResize="0"/>
          <p:nvPr/>
        </p:nvPicPr>
        <p:blipFill>
          <a:blip r:embed="rId3">
            <a:alphaModFix/>
          </a:blip>
          <a:stretch>
            <a:fillRect/>
          </a:stretch>
        </p:blipFill>
        <p:spPr>
          <a:xfrm>
            <a:off x="5085914" y="-36525"/>
            <a:ext cx="4055336" cy="5180025"/>
          </a:xfrm>
          <a:prstGeom prst="rect">
            <a:avLst/>
          </a:prstGeom>
          <a:noFill/>
          <a:ln>
            <a:noFill/>
          </a:ln>
          <a:effectLst>
            <a:outerShdw blurRad="142875" rotWithShape="0" algn="bl" dir="1560000" dist="19050">
              <a:srgbClr val="000000">
                <a:alpha val="19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36"/>
          <p:cNvSpPr txBox="1"/>
          <p:nvPr>
            <p:ph type="title"/>
          </p:nvPr>
        </p:nvSpPr>
        <p:spPr>
          <a:xfrm>
            <a:off x="720000" y="576000"/>
            <a:ext cx="76203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Tips for analyzing the Similarity Score:</a:t>
            </a:r>
            <a:endParaRPr/>
          </a:p>
        </p:txBody>
      </p:sp>
      <p:sp>
        <p:nvSpPr>
          <p:cNvPr id="248" name="Google Shape;248;p36"/>
          <p:cNvSpPr txBox="1"/>
          <p:nvPr>
            <p:ph idx="1" type="body"/>
          </p:nvPr>
        </p:nvSpPr>
        <p:spPr>
          <a:xfrm>
            <a:off x="720000" y="1260000"/>
            <a:ext cx="4373700" cy="3292200"/>
          </a:xfrm>
          <a:prstGeom prst="rect">
            <a:avLst/>
          </a:prstGeom>
        </p:spPr>
        <p:txBody>
          <a:bodyPr anchorCtr="0" anchor="t" bIns="91425" lIns="91425" spcFirstLastPara="1" rIns="91425" wrap="square" tIns="91425">
            <a:noAutofit/>
          </a:bodyPr>
          <a:lstStyle/>
          <a:p>
            <a:pPr indent="-268900" lvl="0" marL="450000" rtl="0" algn="l">
              <a:spcBef>
                <a:spcPts val="0"/>
              </a:spcBef>
              <a:spcAft>
                <a:spcPts val="0"/>
              </a:spcAft>
              <a:buSzPts val="1400"/>
              <a:buChar char="●"/>
            </a:pPr>
            <a:r>
              <a:rPr lang="en-GB" sz="1400"/>
              <a:t>Use the following tips when analyzing the </a:t>
            </a:r>
            <a:br>
              <a:rPr lang="en-GB" sz="1400"/>
            </a:br>
            <a:r>
              <a:rPr lang="en-GB" sz="1400"/>
              <a:t>similarity score:</a:t>
            </a:r>
            <a:endParaRPr sz="1400"/>
          </a:p>
          <a:p>
            <a:pPr indent="-304800" lvl="1" marL="914400" rtl="0" algn="l">
              <a:spcBef>
                <a:spcPts val="1000"/>
              </a:spcBef>
              <a:spcAft>
                <a:spcPts val="0"/>
              </a:spcAft>
              <a:buSzPts val="1200"/>
              <a:buChar char="○"/>
            </a:pPr>
            <a:r>
              <a:rPr lang="en-GB" sz="1200"/>
              <a:t>Consider the genre and task expectations of the assignment</a:t>
            </a:r>
            <a:endParaRPr sz="1200"/>
          </a:p>
          <a:p>
            <a:pPr indent="-304800" lvl="1" marL="914400" rtl="0" algn="l">
              <a:spcBef>
                <a:spcPts val="600"/>
              </a:spcBef>
              <a:spcAft>
                <a:spcPts val="0"/>
              </a:spcAft>
              <a:buSzPts val="1200"/>
              <a:buChar char="○"/>
            </a:pPr>
            <a:r>
              <a:rPr lang="en-GB" sz="1200"/>
              <a:t>Consider the length of the assignment</a:t>
            </a:r>
            <a:endParaRPr sz="1200"/>
          </a:p>
          <a:p>
            <a:pPr indent="-304800" lvl="1" marL="914400" rtl="0" algn="l">
              <a:spcBef>
                <a:spcPts val="600"/>
              </a:spcBef>
              <a:spcAft>
                <a:spcPts val="0"/>
              </a:spcAft>
              <a:buSzPts val="1200"/>
              <a:buChar char="○"/>
            </a:pPr>
            <a:r>
              <a:rPr lang="en-GB" sz="1200"/>
              <a:t>Consider the skill level of students, especially regarding quoting, paraphrasing, and summarizing</a:t>
            </a:r>
            <a:endParaRPr sz="1200"/>
          </a:p>
          <a:p>
            <a:pPr indent="-304800" lvl="1" marL="914400" rtl="0" algn="l">
              <a:spcBef>
                <a:spcPts val="600"/>
              </a:spcBef>
              <a:spcAft>
                <a:spcPts val="0"/>
              </a:spcAft>
              <a:buSzPts val="1200"/>
              <a:buChar char="○"/>
            </a:pPr>
            <a:r>
              <a:rPr lang="en-GB" sz="1200"/>
              <a:t>Focus on score ranges rather than a single cutoff score </a:t>
            </a:r>
            <a:endParaRPr sz="1200"/>
          </a:p>
          <a:p>
            <a:pPr indent="-304800" lvl="1" marL="914400" rtl="0" algn="l">
              <a:spcBef>
                <a:spcPts val="600"/>
              </a:spcBef>
              <a:spcAft>
                <a:spcPts val="600"/>
              </a:spcAft>
              <a:buSzPts val="1200"/>
              <a:buChar char="○"/>
            </a:pPr>
            <a:r>
              <a:rPr lang="en-GB" sz="1200"/>
              <a:t>If scores are high provide formative opportunities for student revision </a:t>
            </a:r>
            <a:endParaRPr sz="1200"/>
          </a:p>
        </p:txBody>
      </p:sp>
      <p:pic>
        <p:nvPicPr>
          <p:cNvPr id="249" name="Google Shape;249;p36"/>
          <p:cNvPicPr preferRelativeResize="0"/>
          <p:nvPr/>
        </p:nvPicPr>
        <p:blipFill rotWithShape="1">
          <a:blip r:embed="rId3">
            <a:alphaModFix/>
          </a:blip>
          <a:srcRect b="0" l="0" r="0" t="0"/>
          <a:stretch/>
        </p:blipFill>
        <p:spPr>
          <a:xfrm>
            <a:off x="5711950" y="1414650"/>
            <a:ext cx="2738400" cy="2982900"/>
          </a:xfrm>
          <a:prstGeom prst="rect">
            <a:avLst/>
          </a:prstGeom>
          <a:noFill/>
          <a:ln>
            <a:noFill/>
          </a:ln>
          <a:effectLst>
            <a:outerShdw blurRad="200025" rotWithShape="0" algn="bl" dir="6000000" dist="19050">
              <a:srgbClr val="000000">
                <a:alpha val="1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37"/>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 the Similarity Score formatively</a:t>
            </a:r>
            <a:endParaRPr/>
          </a:p>
        </p:txBody>
      </p:sp>
      <p:sp>
        <p:nvSpPr>
          <p:cNvPr id="255" name="Google Shape;255;p37"/>
          <p:cNvSpPr txBox="1"/>
          <p:nvPr>
            <p:ph idx="1" type="body"/>
          </p:nvPr>
        </p:nvSpPr>
        <p:spPr>
          <a:xfrm>
            <a:off x="720000" y="1260000"/>
            <a:ext cx="7740000" cy="16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Provide instructional supports for students so that they write with integrity intentionally.</a:t>
            </a:r>
            <a:endParaRPr b="1" sz="1400"/>
          </a:p>
          <a:p>
            <a:pPr indent="-279400" lvl="0" marL="450000" rtl="0" algn="l">
              <a:spcBef>
                <a:spcPts val="1600"/>
              </a:spcBef>
              <a:spcAft>
                <a:spcPts val="0"/>
              </a:spcAft>
              <a:buSzPts val="1400"/>
              <a:buChar char="●"/>
            </a:pPr>
            <a:r>
              <a:rPr lang="en-GB" sz="1400"/>
              <a:t>Use Feedback Studio to submit multiple drafts</a:t>
            </a:r>
            <a:endParaRPr sz="1400"/>
          </a:p>
          <a:p>
            <a:pPr indent="-279400" lvl="0" marL="450000" rtl="0" algn="l">
              <a:spcBef>
                <a:spcPts val="600"/>
              </a:spcBef>
              <a:spcAft>
                <a:spcPts val="0"/>
              </a:spcAft>
              <a:buSzPts val="1400"/>
              <a:buChar char="●"/>
            </a:pPr>
            <a:r>
              <a:rPr lang="en-GB" sz="1400"/>
              <a:t>Access the Similarity Score – make sure that all stakeholders understand that this score does not necessarily indicate plagiarism  </a:t>
            </a:r>
            <a:endParaRPr sz="1400"/>
          </a:p>
        </p:txBody>
      </p:sp>
      <p:sp>
        <p:nvSpPr>
          <p:cNvPr id="256" name="Google Shape;256;p37"/>
          <p:cNvSpPr txBox="1"/>
          <p:nvPr/>
        </p:nvSpPr>
        <p:spPr>
          <a:xfrm>
            <a:off x="1989600" y="3309175"/>
            <a:ext cx="5023200" cy="648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600"/>
              </a:spcAft>
              <a:buNone/>
            </a:pPr>
            <a:r>
              <a:rPr lang="en-GB">
                <a:solidFill>
                  <a:schemeClr val="lt2"/>
                </a:solidFill>
                <a:latin typeface="Lexend Deca"/>
                <a:ea typeface="Lexend Deca"/>
                <a:cs typeface="Lexend Deca"/>
                <a:sym typeface="Lexend Deca"/>
              </a:rPr>
              <a:t>This number indicates how much of the paper matched an outside source.</a:t>
            </a:r>
            <a:endParaRPr>
              <a:solidFill>
                <a:schemeClr val="lt2"/>
              </a:solidFill>
              <a:latin typeface="Lexend Deca"/>
              <a:ea typeface="Lexend Deca"/>
              <a:cs typeface="Lexend Deca"/>
              <a:sym typeface="Lexend Dec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38"/>
          <p:cNvSpPr/>
          <p:nvPr/>
        </p:nvSpPr>
        <p:spPr>
          <a:xfrm>
            <a:off x="776250" y="1369575"/>
            <a:ext cx="3522900" cy="2907000"/>
          </a:xfrm>
          <a:prstGeom prst="roundRect">
            <a:avLst>
              <a:gd fmla="val 2982" name="adj"/>
            </a:avLst>
          </a:prstGeom>
          <a:noFill/>
          <a:ln cap="flat" cmpd="sng" w="9525">
            <a:solidFill>
              <a:srgbClr val="B2C4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EFF4F3"/>
              </a:solidFill>
              <a:highlight>
                <a:srgbClr val="003C46"/>
              </a:highlight>
            </a:endParaRPr>
          </a:p>
        </p:txBody>
      </p:sp>
      <p:sp>
        <p:nvSpPr>
          <p:cNvPr id="262" name="Google Shape;262;p38"/>
          <p:cNvSpPr/>
          <p:nvPr/>
        </p:nvSpPr>
        <p:spPr>
          <a:xfrm>
            <a:off x="4634825" y="1369575"/>
            <a:ext cx="3660600" cy="2907000"/>
          </a:xfrm>
          <a:prstGeom prst="roundRect">
            <a:avLst>
              <a:gd fmla="val 2982" name="adj"/>
            </a:avLst>
          </a:prstGeom>
          <a:noFill/>
          <a:ln cap="flat" cmpd="sng" w="9525">
            <a:solidFill>
              <a:srgbClr val="B2C4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EFF4F3"/>
              </a:solidFill>
              <a:highlight>
                <a:srgbClr val="003C46"/>
              </a:highlight>
            </a:endParaRPr>
          </a:p>
        </p:txBody>
      </p:sp>
      <p:sp>
        <p:nvSpPr>
          <p:cNvPr id="263" name="Google Shape;263;p38"/>
          <p:cNvSpPr txBox="1"/>
          <p:nvPr>
            <p:ph idx="1" type="body"/>
          </p:nvPr>
        </p:nvSpPr>
        <p:spPr>
          <a:xfrm>
            <a:off x="887575" y="1369575"/>
            <a:ext cx="3321300" cy="2729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400">
              <a:solidFill>
                <a:schemeClr val="lt2"/>
              </a:solidFill>
              <a:latin typeface="Lexend Deca"/>
              <a:ea typeface="Lexend Deca"/>
              <a:cs typeface="Lexend Deca"/>
              <a:sym typeface="Lexend Deca"/>
            </a:endParaRPr>
          </a:p>
          <a:p>
            <a:pPr indent="-171450" lvl="0" marL="269999" rtl="0" algn="l">
              <a:lnSpc>
                <a:spcPct val="115000"/>
              </a:lnSpc>
              <a:spcBef>
                <a:spcPts val="800"/>
              </a:spcBef>
              <a:spcAft>
                <a:spcPts val="0"/>
              </a:spcAft>
              <a:buSzPts val="1200"/>
              <a:buChar char="●"/>
            </a:pPr>
            <a:r>
              <a:rPr lang="en-GB"/>
              <a:t>Set clear expectations regarding academic integrity</a:t>
            </a:r>
            <a:endParaRPr/>
          </a:p>
          <a:p>
            <a:pPr indent="-171450" lvl="0" marL="269999" rtl="0" algn="l">
              <a:lnSpc>
                <a:spcPct val="115000"/>
              </a:lnSpc>
              <a:spcBef>
                <a:spcPts val="800"/>
              </a:spcBef>
              <a:spcAft>
                <a:spcPts val="0"/>
              </a:spcAft>
              <a:buSzPts val="1200"/>
              <a:buChar char="●"/>
            </a:pPr>
            <a:r>
              <a:rPr lang="en-GB"/>
              <a:t>Help students understand the relationship and differences between similarity and plagiarism</a:t>
            </a:r>
            <a:endParaRPr/>
          </a:p>
          <a:p>
            <a:pPr indent="-171450" lvl="0" marL="269999" rtl="0" algn="l">
              <a:lnSpc>
                <a:spcPct val="115000"/>
              </a:lnSpc>
              <a:spcBef>
                <a:spcPts val="800"/>
              </a:spcBef>
              <a:spcAft>
                <a:spcPts val="0"/>
              </a:spcAft>
              <a:buSzPts val="1200"/>
              <a:buChar char="●"/>
            </a:pPr>
            <a:r>
              <a:rPr lang="en-GB"/>
              <a:t>Use the Similarity Score formatively</a:t>
            </a:r>
            <a:endParaRPr/>
          </a:p>
          <a:p>
            <a:pPr indent="-171450" lvl="0" marL="269999" rtl="0" algn="l">
              <a:lnSpc>
                <a:spcPct val="115000"/>
              </a:lnSpc>
              <a:spcBef>
                <a:spcPts val="800"/>
              </a:spcBef>
              <a:spcAft>
                <a:spcPts val="800"/>
              </a:spcAft>
              <a:buSzPts val="1200"/>
              <a:buChar char="●"/>
            </a:pPr>
            <a:r>
              <a:rPr lang="en-GB"/>
              <a:t>Ensure that students understand the Similarity Score and what it means about their writing</a:t>
            </a:r>
            <a:endParaRPr/>
          </a:p>
        </p:txBody>
      </p:sp>
      <p:sp>
        <p:nvSpPr>
          <p:cNvPr id="264" name="Google Shape;264;p38"/>
          <p:cNvSpPr txBox="1"/>
          <p:nvPr>
            <p:ph idx="2" type="body"/>
          </p:nvPr>
        </p:nvSpPr>
        <p:spPr>
          <a:xfrm>
            <a:off x="4762625" y="1369575"/>
            <a:ext cx="3403800" cy="28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lt2"/>
              </a:solidFill>
              <a:latin typeface="Lexend Deca"/>
              <a:ea typeface="Lexend Deca"/>
              <a:cs typeface="Lexend Deca"/>
              <a:sym typeface="Lexend Deca"/>
            </a:endParaRPr>
          </a:p>
          <a:p>
            <a:pPr indent="-166199" lvl="0" marL="269999" rtl="0" algn="l">
              <a:lnSpc>
                <a:spcPct val="115000"/>
              </a:lnSpc>
              <a:spcBef>
                <a:spcPts val="300"/>
              </a:spcBef>
              <a:spcAft>
                <a:spcPts val="0"/>
              </a:spcAft>
              <a:buSzPts val="1200"/>
              <a:buChar char="●"/>
            </a:pPr>
            <a:r>
              <a:rPr lang="en-GB"/>
              <a:t>Use the Similarity Score as a “gotcha” or punitive measure</a:t>
            </a:r>
            <a:endParaRPr/>
          </a:p>
          <a:p>
            <a:pPr indent="-166199" lvl="0" marL="269999" rtl="0" algn="l">
              <a:lnSpc>
                <a:spcPct val="115000"/>
              </a:lnSpc>
              <a:spcBef>
                <a:spcPts val="800"/>
              </a:spcBef>
              <a:spcAft>
                <a:spcPts val="0"/>
              </a:spcAft>
              <a:buSzPts val="1200"/>
              <a:buChar char="●"/>
            </a:pPr>
            <a:r>
              <a:rPr lang="en-GB"/>
              <a:t>Conflate similarity and plagiarism</a:t>
            </a:r>
            <a:endParaRPr/>
          </a:p>
          <a:p>
            <a:pPr indent="-166199" lvl="0" marL="269999" rtl="0" algn="l">
              <a:lnSpc>
                <a:spcPct val="115000"/>
              </a:lnSpc>
              <a:spcBef>
                <a:spcPts val="800"/>
              </a:spcBef>
              <a:spcAft>
                <a:spcPts val="0"/>
              </a:spcAft>
              <a:buSzPts val="1200"/>
              <a:buChar char="●"/>
            </a:pPr>
            <a:r>
              <a:rPr lang="en-GB"/>
              <a:t>Use the Similarity Score exclusively as a summative measure </a:t>
            </a:r>
            <a:endParaRPr/>
          </a:p>
          <a:p>
            <a:pPr indent="-166199" lvl="0" marL="269999" rtl="0" algn="l">
              <a:lnSpc>
                <a:spcPct val="115000"/>
              </a:lnSpc>
              <a:spcBef>
                <a:spcPts val="800"/>
              </a:spcBef>
              <a:spcAft>
                <a:spcPts val="800"/>
              </a:spcAft>
              <a:buSzPts val="1200"/>
              <a:buChar char="●"/>
            </a:pPr>
            <a:r>
              <a:rPr lang="en-GB"/>
              <a:t>Implement the use of the Similarity Score without ensuring that students understand what it means and how they can use it to improve their writing</a:t>
            </a:r>
            <a:endParaRPr/>
          </a:p>
        </p:txBody>
      </p:sp>
      <p:sp>
        <p:nvSpPr>
          <p:cNvPr id="265" name="Google Shape;265;p38"/>
          <p:cNvSpPr txBox="1"/>
          <p:nvPr>
            <p:ph type="title"/>
          </p:nvPr>
        </p:nvSpPr>
        <p:spPr>
          <a:xfrm>
            <a:off x="720000" y="576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Interpreting the Similarity Score with students</a:t>
            </a:r>
            <a:endParaRPr/>
          </a:p>
        </p:txBody>
      </p:sp>
      <p:grpSp>
        <p:nvGrpSpPr>
          <p:cNvPr id="266" name="Google Shape;266;p38"/>
          <p:cNvGrpSpPr/>
          <p:nvPr/>
        </p:nvGrpSpPr>
        <p:grpSpPr>
          <a:xfrm>
            <a:off x="887575" y="1253575"/>
            <a:ext cx="629400" cy="431700"/>
            <a:chOff x="34450" y="576000"/>
            <a:chExt cx="629400" cy="431700"/>
          </a:xfrm>
        </p:grpSpPr>
        <p:sp>
          <p:nvSpPr>
            <p:cNvPr id="267" name="Google Shape;267;p38"/>
            <p:cNvSpPr/>
            <p:nvPr/>
          </p:nvSpPr>
          <p:spPr>
            <a:xfrm>
              <a:off x="34450" y="576000"/>
              <a:ext cx="629400" cy="4317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8"/>
            <p:cNvSpPr txBox="1"/>
            <p:nvPr/>
          </p:nvSpPr>
          <p:spPr>
            <a:xfrm>
              <a:off x="212700" y="668700"/>
              <a:ext cx="3351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GB" sz="1600">
                  <a:solidFill>
                    <a:schemeClr val="lt1"/>
                  </a:solidFill>
                  <a:latin typeface="Lexend Deca"/>
                  <a:ea typeface="Lexend Deca"/>
                  <a:cs typeface="Lexend Deca"/>
                  <a:sym typeface="Lexend Deca"/>
                </a:rPr>
                <a:t>Do</a:t>
              </a:r>
              <a:endParaRPr sz="1600">
                <a:solidFill>
                  <a:schemeClr val="lt1"/>
                </a:solidFill>
              </a:endParaRPr>
            </a:p>
          </p:txBody>
        </p:sp>
      </p:grpSp>
      <p:grpSp>
        <p:nvGrpSpPr>
          <p:cNvPr id="269" name="Google Shape;269;p38"/>
          <p:cNvGrpSpPr/>
          <p:nvPr/>
        </p:nvGrpSpPr>
        <p:grpSpPr>
          <a:xfrm>
            <a:off x="4728663" y="1208450"/>
            <a:ext cx="971038" cy="431700"/>
            <a:chOff x="41685" y="576000"/>
            <a:chExt cx="629400" cy="431700"/>
          </a:xfrm>
        </p:grpSpPr>
        <p:sp>
          <p:nvSpPr>
            <p:cNvPr id="270" name="Google Shape;270;p38"/>
            <p:cNvSpPr/>
            <p:nvPr/>
          </p:nvSpPr>
          <p:spPr>
            <a:xfrm>
              <a:off x="41685" y="576000"/>
              <a:ext cx="629400" cy="431700"/>
            </a:xfrm>
            <a:prstGeom prst="roundRect">
              <a:avLst>
                <a:gd fmla="val 50000" name="adj"/>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8"/>
            <p:cNvSpPr txBox="1"/>
            <p:nvPr/>
          </p:nvSpPr>
          <p:spPr>
            <a:xfrm>
              <a:off x="152385" y="668700"/>
              <a:ext cx="408000" cy="246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en-GB" sz="1600">
                  <a:solidFill>
                    <a:schemeClr val="lt1"/>
                  </a:solidFill>
                  <a:latin typeface="Lexend Deca"/>
                  <a:ea typeface="Lexend Deca"/>
                  <a:cs typeface="Lexend Deca"/>
                  <a:sym typeface="Lexend Deca"/>
                </a:rPr>
                <a:t>Don’t</a:t>
              </a:r>
              <a:endParaRPr sz="1600">
                <a:solidFill>
                  <a:schemeClr val="lt1"/>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5" name="Shape 275"/>
        <p:cNvGrpSpPr/>
        <p:nvPr/>
      </p:nvGrpSpPr>
      <p:grpSpPr>
        <a:xfrm>
          <a:off x="0" y="0"/>
          <a:ext cx="0" cy="0"/>
          <a:chOff x="0" y="0"/>
          <a:chExt cx="0" cy="0"/>
        </a:xfrm>
      </p:grpSpPr>
      <p:sp>
        <p:nvSpPr>
          <p:cNvPr id="276" name="Google Shape;276;p39"/>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plagiarism?</a:t>
            </a:r>
            <a:endParaRPr/>
          </a:p>
        </p:txBody>
      </p:sp>
      <p:sp>
        <p:nvSpPr>
          <p:cNvPr id="277" name="Google Shape;277;p39"/>
          <p:cNvSpPr txBox="1"/>
          <p:nvPr>
            <p:ph idx="1" type="body"/>
          </p:nvPr>
        </p:nvSpPr>
        <p:spPr>
          <a:xfrm>
            <a:off x="720000" y="1260000"/>
            <a:ext cx="7740000" cy="34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Don’t leave room for interpretation!</a:t>
            </a:r>
            <a:endParaRPr b="1" sz="1400"/>
          </a:p>
          <a:p>
            <a:pPr indent="0" lvl="0" marL="0" rtl="0" algn="l">
              <a:spcBef>
                <a:spcPts val="1600"/>
              </a:spcBef>
              <a:spcAft>
                <a:spcPts val="0"/>
              </a:spcAft>
              <a:buNone/>
            </a:pPr>
            <a:r>
              <a:rPr lang="en-GB" sz="1400"/>
              <a:t>Be intentional and specific </a:t>
            </a:r>
            <a:r>
              <a:rPr i="1" lang="en-GB" sz="1400"/>
              <a:t>before</a:t>
            </a:r>
            <a:r>
              <a:rPr lang="en-GB" sz="1400"/>
              <a:t> making assignments:</a:t>
            </a:r>
            <a:r>
              <a:rPr b="1" lang="en-GB" sz="1400"/>
              <a:t> </a:t>
            </a:r>
            <a:endParaRPr b="1" sz="1400"/>
          </a:p>
          <a:p>
            <a:pPr indent="-270850" lvl="0" marL="450000" rtl="0" algn="l">
              <a:spcBef>
                <a:spcPts val="1600"/>
              </a:spcBef>
              <a:spcAft>
                <a:spcPts val="0"/>
              </a:spcAft>
              <a:buSzPts val="1400"/>
              <a:buAutoNum type="arabicPeriod"/>
            </a:pPr>
            <a:r>
              <a:rPr lang="en-GB" sz="1400"/>
              <a:t>Define plagiarism in all its forms: Definition and Plagiarism Spectrum 2.0.</a:t>
            </a:r>
            <a:r>
              <a:rPr lang="en-GB" sz="1400"/>
              <a:t> </a:t>
            </a:r>
            <a:endParaRPr sz="1400"/>
          </a:p>
          <a:p>
            <a:pPr indent="-270850" lvl="0" marL="450000" rtl="0" algn="l">
              <a:spcBef>
                <a:spcPts val="600"/>
              </a:spcBef>
              <a:spcAft>
                <a:spcPts val="0"/>
              </a:spcAft>
              <a:buSzPts val="1400"/>
              <a:buAutoNum type="arabicPeriod"/>
            </a:pPr>
            <a:r>
              <a:rPr lang="en-GB" sz="1400"/>
              <a:t>Link academic integrity to students’ sense of values, rather than solely on their role as a student.</a:t>
            </a:r>
            <a:endParaRPr sz="1400"/>
          </a:p>
          <a:p>
            <a:pPr indent="-270850" lvl="0" marL="450000" rtl="0" algn="l">
              <a:spcBef>
                <a:spcPts val="600"/>
              </a:spcBef>
              <a:spcAft>
                <a:spcPts val="0"/>
              </a:spcAft>
              <a:buSzPts val="1400"/>
              <a:buAutoNum type="arabicPeriod"/>
            </a:pPr>
            <a:r>
              <a:rPr lang="en-GB" sz="1400"/>
              <a:t>Acknowledge that plagiarism can be intentional or unintentional.</a:t>
            </a:r>
            <a:endParaRPr sz="1400"/>
          </a:p>
          <a:p>
            <a:pPr indent="-270850" lvl="0" marL="450000" rtl="0" algn="l">
              <a:spcBef>
                <a:spcPts val="600"/>
              </a:spcBef>
              <a:spcAft>
                <a:spcPts val="0"/>
              </a:spcAft>
              <a:buSzPts val="1400"/>
              <a:buAutoNum type="arabicPeriod"/>
            </a:pPr>
            <a:r>
              <a:rPr lang="en-GB" sz="1400"/>
              <a:t>Make room for student voice, values and responsibility as part of the process.</a:t>
            </a:r>
            <a:endParaRPr sz="1400"/>
          </a:p>
          <a:p>
            <a:pPr indent="-270850" lvl="0" marL="450000" rtl="0" algn="l">
              <a:spcBef>
                <a:spcPts val="600"/>
              </a:spcBef>
              <a:spcAft>
                <a:spcPts val="600"/>
              </a:spcAft>
              <a:buSzPts val="1400"/>
              <a:buAutoNum type="arabicPeriod"/>
            </a:pPr>
            <a:r>
              <a:rPr lang="en-GB" sz="1400"/>
              <a:t>Be prepared to support students in learning how to avoid situations which may undermine the honor code and academic integrity.</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0"/>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a:t>
            </a:r>
            <a:r>
              <a:rPr lang="en-GB"/>
              <a:t>plagiarism</a:t>
            </a:r>
            <a:r>
              <a:rPr lang="en-GB"/>
              <a:t>?</a:t>
            </a:r>
            <a:endParaRPr/>
          </a:p>
        </p:txBody>
      </p:sp>
      <p:sp>
        <p:nvSpPr>
          <p:cNvPr id="283" name="Google Shape;283;p40"/>
          <p:cNvSpPr txBox="1"/>
          <p:nvPr>
            <p:ph idx="1" type="body"/>
          </p:nvPr>
        </p:nvSpPr>
        <p:spPr>
          <a:xfrm>
            <a:off x="720000" y="1260000"/>
            <a:ext cx="8149200" cy="32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Be intentional and specific </a:t>
            </a:r>
            <a:r>
              <a:rPr b="1" i="1" lang="en-GB" sz="1400"/>
              <a:t>before</a:t>
            </a:r>
            <a:r>
              <a:rPr b="1" lang="en-GB" sz="1400"/>
              <a:t> making assignments</a:t>
            </a:r>
            <a:r>
              <a:rPr lang="en-GB" sz="1400"/>
              <a:t>:</a:t>
            </a:r>
            <a:r>
              <a:rPr b="1" lang="en-GB" sz="1400"/>
              <a:t> </a:t>
            </a:r>
            <a:endParaRPr b="1" sz="1400"/>
          </a:p>
          <a:p>
            <a:pPr indent="-174625" lvl="0" marL="360000" rtl="0" algn="l">
              <a:spcBef>
                <a:spcPts val="1600"/>
              </a:spcBef>
              <a:spcAft>
                <a:spcPts val="0"/>
              </a:spcAft>
              <a:buSzPts val="1400"/>
              <a:buAutoNum type="arabicPeriod"/>
            </a:pPr>
            <a:r>
              <a:rPr lang="en-GB" sz="1400"/>
              <a:t>Define plagiarism in all its forms: </a:t>
            </a:r>
            <a:endParaRPr sz="1400"/>
          </a:p>
          <a:p>
            <a:pPr indent="457200" lvl="0" marL="0" rtl="0" algn="l">
              <a:spcBef>
                <a:spcPts val="1600"/>
              </a:spcBef>
              <a:spcAft>
                <a:spcPts val="0"/>
              </a:spcAft>
              <a:buNone/>
            </a:pPr>
            <a:r>
              <a:rPr b="1" lang="en-GB" sz="1400"/>
              <a:t>According to the Merriam-Webster online dictionary, to "</a:t>
            </a:r>
            <a:r>
              <a:rPr b="1" lang="en-GB" sz="1400"/>
              <a:t>plagiarize</a:t>
            </a:r>
            <a:r>
              <a:rPr b="1" lang="en-GB" sz="1400"/>
              <a:t>" means:</a:t>
            </a:r>
            <a:endParaRPr b="1" sz="1400"/>
          </a:p>
          <a:p>
            <a:pPr indent="-193675" lvl="0" marL="809999" rtl="0" algn="l">
              <a:lnSpc>
                <a:spcPct val="150000"/>
              </a:lnSpc>
              <a:spcBef>
                <a:spcPts val="600"/>
              </a:spcBef>
              <a:spcAft>
                <a:spcPts val="0"/>
              </a:spcAft>
              <a:buClr>
                <a:srgbClr val="595959"/>
              </a:buClr>
              <a:buSzPts val="1400"/>
              <a:buFont typeface="Open Sans"/>
              <a:buChar char="●"/>
            </a:pPr>
            <a:r>
              <a:rPr lang="en-GB" sz="1400">
                <a:solidFill>
                  <a:srgbClr val="595959"/>
                </a:solidFill>
              </a:rPr>
              <a:t>to steal and pass off (the ideas or words of another) as one's own</a:t>
            </a:r>
            <a:endParaRPr sz="1400">
              <a:solidFill>
                <a:srgbClr val="595959"/>
              </a:solidFill>
            </a:endParaRPr>
          </a:p>
          <a:p>
            <a:pPr indent="-193675" lvl="0" marL="809999" rtl="0" algn="l">
              <a:lnSpc>
                <a:spcPct val="150000"/>
              </a:lnSpc>
              <a:spcBef>
                <a:spcPts val="600"/>
              </a:spcBef>
              <a:spcAft>
                <a:spcPts val="0"/>
              </a:spcAft>
              <a:buClr>
                <a:srgbClr val="595959"/>
              </a:buClr>
              <a:buSzPts val="1400"/>
              <a:buFont typeface="Open Sans"/>
              <a:buChar char="●"/>
            </a:pPr>
            <a:r>
              <a:rPr lang="en-GB" sz="1400">
                <a:solidFill>
                  <a:srgbClr val="595959"/>
                </a:solidFill>
              </a:rPr>
              <a:t>to use (another's production) without crediting the source</a:t>
            </a:r>
            <a:endParaRPr sz="1400">
              <a:solidFill>
                <a:srgbClr val="595959"/>
              </a:solidFill>
            </a:endParaRPr>
          </a:p>
          <a:p>
            <a:pPr indent="-193675" lvl="0" marL="809999" rtl="0" algn="l">
              <a:lnSpc>
                <a:spcPct val="150000"/>
              </a:lnSpc>
              <a:spcBef>
                <a:spcPts val="600"/>
              </a:spcBef>
              <a:spcAft>
                <a:spcPts val="0"/>
              </a:spcAft>
              <a:buClr>
                <a:srgbClr val="595959"/>
              </a:buClr>
              <a:buSzPts val="1400"/>
              <a:buFont typeface="Open Sans"/>
              <a:buChar char="●"/>
            </a:pPr>
            <a:r>
              <a:rPr lang="en-GB" sz="1400">
                <a:solidFill>
                  <a:srgbClr val="595959"/>
                </a:solidFill>
              </a:rPr>
              <a:t>to commit literary theft</a:t>
            </a:r>
            <a:endParaRPr sz="1400">
              <a:solidFill>
                <a:srgbClr val="595959"/>
              </a:solidFill>
            </a:endParaRPr>
          </a:p>
          <a:p>
            <a:pPr indent="-193675" lvl="0" marL="809999" rtl="0" algn="l">
              <a:lnSpc>
                <a:spcPct val="150000"/>
              </a:lnSpc>
              <a:spcBef>
                <a:spcPts val="600"/>
              </a:spcBef>
              <a:spcAft>
                <a:spcPts val="0"/>
              </a:spcAft>
              <a:buClr>
                <a:srgbClr val="595959"/>
              </a:buClr>
              <a:buSzPts val="1400"/>
              <a:buFont typeface="Open Sans"/>
              <a:buChar char="●"/>
            </a:pPr>
            <a:r>
              <a:rPr lang="en-GB" sz="1400">
                <a:solidFill>
                  <a:srgbClr val="595959"/>
                </a:solidFill>
              </a:rPr>
              <a:t>to present as new and original an idea or product derived from an existing source</a:t>
            </a:r>
            <a:endParaRPr sz="1400">
              <a:solidFill>
                <a:srgbClr val="595959"/>
              </a:solidFill>
            </a:endParaRPr>
          </a:p>
          <a:p>
            <a:pPr indent="0" lvl="0" marL="914400" rtl="0" algn="l">
              <a:spcBef>
                <a:spcPts val="600"/>
              </a:spcBef>
              <a:spcAft>
                <a:spcPts val="0"/>
              </a:spcAft>
              <a:buNone/>
            </a:pPr>
            <a:r>
              <a:rPr lang="en-GB" sz="1000">
                <a:solidFill>
                  <a:srgbClr val="595959"/>
                </a:solidFill>
              </a:rPr>
              <a:t>“Plagiarize.” Merriam-Webster.com. Merriam-Webster. Accessed May 20, 2020. https://www.merriam-webster.com/dictionary/plagiarize.</a:t>
            </a:r>
            <a:endParaRPr sz="1000">
              <a:solidFill>
                <a:schemeClr val="dk1"/>
              </a:solidFill>
              <a:latin typeface="Lexend Deca"/>
              <a:ea typeface="Lexend Deca"/>
              <a:cs typeface="Lexend Deca"/>
              <a:sym typeface="Lexend Deca"/>
            </a:endParaRPr>
          </a:p>
          <a:p>
            <a:pPr indent="0" lvl="0" marL="0" rtl="0" algn="l">
              <a:spcBef>
                <a:spcPts val="0"/>
              </a:spcBef>
              <a:spcAft>
                <a:spcPts val="0"/>
              </a:spcAft>
              <a:buNone/>
            </a:pPr>
            <a:r>
              <a:t/>
            </a:r>
            <a:endParaRPr sz="1400">
              <a:solidFill>
                <a:schemeClr val="dk1"/>
              </a:solidFill>
              <a:latin typeface="Lexend Deca"/>
              <a:ea typeface="Lexend Deca"/>
              <a:cs typeface="Lexend Deca"/>
              <a:sym typeface="Lexend Deca"/>
            </a:endParaRPr>
          </a:p>
          <a:p>
            <a:pPr indent="0" lvl="0" marL="457200" rtl="0" algn="l">
              <a:spcBef>
                <a:spcPts val="0"/>
              </a:spcBef>
              <a:spcAft>
                <a:spcPts val="160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1"/>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a:t>
            </a:r>
            <a:r>
              <a:rPr lang="en-GB"/>
              <a:t>plagiarism</a:t>
            </a:r>
            <a:r>
              <a:rPr lang="en-GB"/>
              <a:t>?</a:t>
            </a:r>
            <a:endParaRPr/>
          </a:p>
        </p:txBody>
      </p:sp>
      <p:sp>
        <p:nvSpPr>
          <p:cNvPr id="289" name="Google Shape;289;p41"/>
          <p:cNvSpPr txBox="1"/>
          <p:nvPr>
            <p:ph idx="1" type="body"/>
          </p:nvPr>
        </p:nvSpPr>
        <p:spPr>
          <a:xfrm>
            <a:off x="720000" y="1204525"/>
            <a:ext cx="2898900" cy="34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Be intentional and specific </a:t>
            </a:r>
            <a:r>
              <a:rPr b="1" i="1" lang="en-GB" sz="1400"/>
              <a:t>before</a:t>
            </a:r>
            <a:r>
              <a:rPr b="1" lang="en-GB" sz="1400"/>
              <a:t> making assignments:</a:t>
            </a:r>
            <a:endParaRPr b="1" sz="1400"/>
          </a:p>
          <a:p>
            <a:pPr indent="0" lvl="0" marL="0" rtl="0" algn="l">
              <a:spcBef>
                <a:spcPts val="0"/>
              </a:spcBef>
              <a:spcAft>
                <a:spcPts val="0"/>
              </a:spcAft>
              <a:buNone/>
            </a:pPr>
            <a:r>
              <a:rPr b="1" lang="en-GB" sz="1400"/>
              <a:t> </a:t>
            </a:r>
            <a:endParaRPr b="1" sz="1400"/>
          </a:p>
          <a:p>
            <a:pPr indent="-178901" lvl="0" marL="360000" rtl="0" algn="l">
              <a:spcBef>
                <a:spcPts val="0"/>
              </a:spcBef>
              <a:spcAft>
                <a:spcPts val="0"/>
              </a:spcAft>
              <a:buSzPts val="1400"/>
              <a:buAutoNum type="arabicPeriod"/>
            </a:pPr>
            <a:r>
              <a:rPr lang="en-GB" sz="1400"/>
              <a:t>Define plagiarism in all its forms:  Students may not realize that they are plagiarizing when using some of these methods.</a:t>
            </a:r>
            <a:endParaRPr sz="1400"/>
          </a:p>
        </p:txBody>
      </p:sp>
      <p:pic>
        <p:nvPicPr>
          <p:cNvPr id="290" name="Google Shape;290;p41"/>
          <p:cNvPicPr preferRelativeResize="0"/>
          <p:nvPr/>
        </p:nvPicPr>
        <p:blipFill>
          <a:blip r:embed="rId3">
            <a:alphaModFix/>
          </a:blip>
          <a:stretch>
            <a:fillRect/>
          </a:stretch>
        </p:blipFill>
        <p:spPr>
          <a:xfrm>
            <a:off x="3832950" y="1446150"/>
            <a:ext cx="4718749" cy="3053299"/>
          </a:xfrm>
          <a:prstGeom prst="rect">
            <a:avLst/>
          </a:prstGeom>
          <a:noFill/>
          <a:ln>
            <a:noFill/>
          </a:ln>
          <a:effectLst>
            <a:outerShdw blurRad="142875" rotWithShape="0" algn="bl" dir="5820000" dist="28575">
              <a:srgbClr val="000000">
                <a:alpha val="12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2"/>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plagiarism?</a:t>
            </a:r>
            <a:endParaRPr/>
          </a:p>
        </p:txBody>
      </p:sp>
      <p:sp>
        <p:nvSpPr>
          <p:cNvPr id="296" name="Google Shape;296;p42"/>
          <p:cNvSpPr txBox="1"/>
          <p:nvPr>
            <p:ph idx="1" type="body"/>
          </p:nvPr>
        </p:nvSpPr>
        <p:spPr>
          <a:xfrm>
            <a:off x="720000" y="12600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Be intentional and specific </a:t>
            </a:r>
            <a:r>
              <a:rPr b="1" i="1" lang="en-GB"/>
              <a:t>before</a:t>
            </a:r>
            <a:r>
              <a:rPr b="1" lang="en-GB"/>
              <a:t> making assignments</a:t>
            </a:r>
            <a:r>
              <a:rPr lang="en-GB"/>
              <a:t>:</a:t>
            </a:r>
            <a:r>
              <a:rPr b="1" lang="en-GB"/>
              <a:t> </a:t>
            </a:r>
            <a:endParaRPr b="1"/>
          </a:p>
          <a:p>
            <a:pPr indent="0" lvl="0" marL="0" rtl="0" algn="l">
              <a:spcBef>
                <a:spcPts val="1600"/>
              </a:spcBef>
              <a:spcAft>
                <a:spcPts val="0"/>
              </a:spcAft>
              <a:buNone/>
            </a:pPr>
            <a:r>
              <a:rPr b="1" lang="en-GB"/>
              <a:t>2.</a:t>
            </a:r>
            <a:r>
              <a:rPr lang="en-GB"/>
              <a:t> </a:t>
            </a:r>
            <a:r>
              <a:rPr lang="en-GB"/>
              <a:t>Link academic integrity to students’ sense of values, rather than solely on their role as a student.</a:t>
            </a:r>
            <a:endParaRPr/>
          </a:p>
          <a:p>
            <a:pPr indent="-323850" lvl="0" marL="457200" rtl="0" algn="l">
              <a:spcBef>
                <a:spcPts val="1600"/>
              </a:spcBef>
              <a:spcAft>
                <a:spcPts val="0"/>
              </a:spcAft>
              <a:buSzPts val="1500"/>
              <a:buChar char="●"/>
            </a:pPr>
            <a:r>
              <a:rPr lang="en-GB"/>
              <a:t>Go beyond discussing what plagiarism is to creating an honor code together.</a:t>
            </a:r>
            <a:endParaRPr/>
          </a:p>
          <a:p>
            <a:pPr indent="-323850" lvl="0" marL="457200" rtl="0" algn="l">
              <a:spcBef>
                <a:spcPts val="600"/>
              </a:spcBef>
              <a:spcAft>
                <a:spcPts val="0"/>
              </a:spcAft>
              <a:buSzPts val="1500"/>
              <a:buChar char="●"/>
            </a:pPr>
            <a:r>
              <a:rPr lang="en-GB"/>
              <a:t>Recognize that these values are not “one and done” at the beginning of the school year or semester. They must be in the forefront of all assignments and revisited throughout the course.</a:t>
            </a:r>
            <a:endParaRPr/>
          </a:p>
          <a:p>
            <a:pPr indent="0" lvl="0" marL="457200" rtl="0" algn="l">
              <a:spcBef>
                <a:spcPts val="600"/>
              </a:spcBef>
              <a:spcAft>
                <a:spcPts val="1600"/>
              </a:spcAft>
              <a:buNone/>
            </a:pPr>
            <a:r>
              <a:t/>
            </a:r>
            <a:endParaRPr/>
          </a:p>
        </p:txBody>
      </p:sp>
      <p:pic>
        <p:nvPicPr>
          <p:cNvPr id="297" name="Google Shape;297;p42"/>
          <p:cNvPicPr preferRelativeResize="0"/>
          <p:nvPr/>
        </p:nvPicPr>
        <p:blipFill>
          <a:blip r:embed="rId3">
            <a:alphaModFix/>
          </a:blip>
          <a:stretch>
            <a:fillRect/>
          </a:stretch>
        </p:blipFill>
        <p:spPr>
          <a:xfrm>
            <a:off x="7226925" y="3657738"/>
            <a:ext cx="1603350" cy="12613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4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can we deepen student understanding of academic integrity?</a:t>
            </a:r>
            <a:endParaRPr/>
          </a:p>
        </p:txBody>
      </p:sp>
      <p:sp>
        <p:nvSpPr>
          <p:cNvPr id="303" name="Google Shape;303;p43"/>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Provide instructional supports for students so that they write with </a:t>
            </a:r>
            <a:br>
              <a:rPr b="1" lang="en-GB" sz="1400"/>
            </a:br>
            <a:r>
              <a:rPr b="1" lang="en-GB" sz="1400"/>
              <a:t>integrity </a:t>
            </a:r>
            <a:r>
              <a:rPr b="1" lang="en-GB" sz="1400"/>
              <a:t>intentionally</a:t>
            </a:r>
            <a:r>
              <a:rPr b="1" lang="en-GB" sz="1400"/>
              <a:t>.</a:t>
            </a:r>
            <a:endParaRPr b="1" sz="1400"/>
          </a:p>
          <a:p>
            <a:pPr indent="0" lvl="0" marL="0" rtl="0" algn="l">
              <a:spcBef>
                <a:spcPts val="600"/>
              </a:spcBef>
              <a:spcAft>
                <a:spcPts val="0"/>
              </a:spcAft>
              <a:buNone/>
            </a:pPr>
            <a:r>
              <a:rPr lang="en-GB" sz="1400"/>
              <a:t>Many instances of unintentional plagiarism are the result of poor understanding of skills such as paraphrasing or citing sources.</a:t>
            </a:r>
            <a:r>
              <a:rPr lang="en-GB" sz="1400"/>
              <a:t> </a:t>
            </a:r>
            <a:endParaRPr sz="1400"/>
          </a:p>
          <a:p>
            <a:pPr indent="0" lvl="0" marL="0" rtl="0" algn="l">
              <a:spcBef>
                <a:spcPts val="1200"/>
              </a:spcBef>
              <a:spcAft>
                <a:spcPts val="0"/>
              </a:spcAft>
              <a:buNone/>
            </a:pPr>
            <a:r>
              <a:rPr lang="en-GB" sz="1400"/>
              <a:t>As the saying goes, the best defense is a good offense, so teach students how to</a:t>
            </a:r>
            <a:endParaRPr sz="1400"/>
          </a:p>
          <a:p>
            <a:pPr indent="-279400" lvl="0" marL="450000" rtl="0" algn="l">
              <a:spcBef>
                <a:spcPts val="600"/>
              </a:spcBef>
              <a:spcAft>
                <a:spcPts val="0"/>
              </a:spcAft>
              <a:buSzPts val="1400"/>
              <a:buChar char="●"/>
            </a:pPr>
            <a:r>
              <a:rPr lang="en-GB" sz="1400"/>
              <a:t>research effectively – find credible sources</a:t>
            </a:r>
            <a:endParaRPr sz="1400"/>
          </a:p>
          <a:p>
            <a:pPr indent="-279400" lvl="0" marL="450000" rtl="0" algn="l">
              <a:spcBef>
                <a:spcPts val="600"/>
              </a:spcBef>
              <a:spcAft>
                <a:spcPts val="0"/>
              </a:spcAft>
              <a:buSzPts val="1400"/>
              <a:buChar char="●"/>
            </a:pPr>
            <a:r>
              <a:rPr lang="en-GB" sz="1400"/>
              <a:t>paraphrase efficiently when a direct quote</a:t>
            </a:r>
            <a:r>
              <a:rPr lang="en-GB" sz="1400"/>
              <a:t> isn’t needed</a:t>
            </a:r>
            <a:endParaRPr sz="1400"/>
          </a:p>
          <a:p>
            <a:pPr indent="-279400" lvl="0" marL="450000" rtl="0" algn="l">
              <a:spcBef>
                <a:spcPts val="600"/>
              </a:spcBef>
              <a:spcAft>
                <a:spcPts val="0"/>
              </a:spcAft>
              <a:buSzPts val="1400"/>
              <a:buChar char="●"/>
            </a:pPr>
            <a:r>
              <a:rPr lang="en-GB" sz="1400"/>
              <a:t>cite sources using a style guide/manual </a:t>
            </a:r>
            <a:endParaRPr sz="1400"/>
          </a:p>
          <a:p>
            <a:pPr indent="0" lvl="0" marL="457200" rtl="0" algn="l">
              <a:spcBef>
                <a:spcPts val="600"/>
              </a:spcBef>
              <a:spcAft>
                <a:spcPts val="0"/>
              </a:spcAft>
              <a:buNone/>
            </a:pPr>
            <a:r>
              <a:t/>
            </a:r>
            <a:endParaRPr sz="1400"/>
          </a:p>
          <a:p>
            <a:pPr indent="0" lvl="0" marL="457200" rtl="0" algn="l">
              <a:spcBef>
                <a:spcPts val="1600"/>
              </a:spcBef>
              <a:spcAft>
                <a:spcPts val="1600"/>
              </a:spcAft>
              <a:buNone/>
            </a:pPr>
            <a:r>
              <a:rPr lang="en-GB" sz="1400"/>
              <a:t>  </a:t>
            </a:r>
            <a:endParaRPr sz="1400"/>
          </a:p>
        </p:txBody>
      </p:sp>
      <p:pic>
        <p:nvPicPr>
          <p:cNvPr id="304" name="Google Shape;304;p43"/>
          <p:cNvPicPr preferRelativeResize="0"/>
          <p:nvPr/>
        </p:nvPicPr>
        <p:blipFill>
          <a:blip r:embed="rId3">
            <a:alphaModFix/>
          </a:blip>
          <a:stretch>
            <a:fillRect/>
          </a:stretch>
        </p:blipFill>
        <p:spPr>
          <a:xfrm>
            <a:off x="7963850" y="3692125"/>
            <a:ext cx="850351" cy="8975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5" name="Shape 155"/>
        <p:cNvGrpSpPr/>
        <p:nvPr/>
      </p:nvGrpSpPr>
      <p:grpSpPr>
        <a:xfrm>
          <a:off x="0" y="0"/>
          <a:ext cx="0" cy="0"/>
          <a:chOff x="0" y="0"/>
          <a:chExt cx="0" cy="0"/>
        </a:xfrm>
      </p:grpSpPr>
      <p:sp>
        <p:nvSpPr>
          <p:cNvPr id="156" name="Google Shape;156;p26"/>
          <p:cNvSpPr txBox="1"/>
          <p:nvPr/>
        </p:nvSpPr>
        <p:spPr>
          <a:xfrm>
            <a:off x="390975" y="615100"/>
            <a:ext cx="8112300" cy="6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300"/>
              </a:spcAft>
              <a:buNone/>
            </a:pPr>
            <a:r>
              <a:rPr lang="en-GB" sz="2500">
                <a:latin typeface="Open Sans Medium"/>
                <a:ea typeface="Open Sans Medium"/>
                <a:cs typeface="Open Sans Medium"/>
                <a:sym typeface="Open Sans Medium"/>
              </a:rPr>
              <a:t>Facilitators: How to use this series of presentations</a:t>
            </a:r>
            <a:endParaRPr sz="2200">
              <a:solidFill>
                <a:srgbClr val="666666"/>
              </a:solidFill>
              <a:latin typeface="Open Sans Medium"/>
              <a:ea typeface="Open Sans Medium"/>
              <a:cs typeface="Open Sans Medium"/>
              <a:sym typeface="Open Sans Medium"/>
            </a:endParaRPr>
          </a:p>
        </p:txBody>
      </p:sp>
      <p:grpSp>
        <p:nvGrpSpPr>
          <p:cNvPr id="157" name="Google Shape;157;p26"/>
          <p:cNvGrpSpPr/>
          <p:nvPr/>
        </p:nvGrpSpPr>
        <p:grpSpPr>
          <a:xfrm>
            <a:off x="6327487" y="165875"/>
            <a:ext cx="2816525" cy="557100"/>
            <a:chOff x="6327350" y="242125"/>
            <a:chExt cx="2816525" cy="557100"/>
          </a:xfrm>
        </p:grpSpPr>
        <p:sp>
          <p:nvSpPr>
            <p:cNvPr id="158" name="Google Shape;158;p26"/>
            <p:cNvSpPr/>
            <p:nvPr/>
          </p:nvSpPr>
          <p:spPr>
            <a:xfrm>
              <a:off x="6327350" y="242125"/>
              <a:ext cx="2623800" cy="5571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p:nvPr/>
          </p:nvSpPr>
          <p:spPr>
            <a:xfrm>
              <a:off x="7449175" y="242125"/>
              <a:ext cx="1694700" cy="557100"/>
            </a:xfrm>
            <a:prstGeom prst="roundRect">
              <a:avLst>
                <a:gd fmla="val 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26"/>
          <p:cNvSpPr txBox="1"/>
          <p:nvPr/>
        </p:nvSpPr>
        <p:spPr>
          <a:xfrm>
            <a:off x="6756073" y="198288"/>
            <a:ext cx="2312100" cy="4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97FF00"/>
                </a:solidFill>
                <a:latin typeface="Lexend Deca"/>
                <a:ea typeface="Lexend Deca"/>
                <a:cs typeface="Lexend Deca"/>
                <a:sym typeface="Lexend Deca"/>
              </a:rPr>
              <a:t>Guidance</a:t>
            </a:r>
            <a:endParaRPr b="1" sz="1800">
              <a:solidFill>
                <a:srgbClr val="97FF00"/>
              </a:solidFill>
              <a:latin typeface="Lexend Deca"/>
              <a:ea typeface="Lexend Deca"/>
              <a:cs typeface="Lexend Deca"/>
              <a:sym typeface="Lexend Deca"/>
            </a:endParaRPr>
          </a:p>
        </p:txBody>
      </p:sp>
      <p:pic>
        <p:nvPicPr>
          <p:cNvPr id="161" name="Google Shape;161;p26"/>
          <p:cNvPicPr preferRelativeResize="0"/>
          <p:nvPr/>
        </p:nvPicPr>
        <p:blipFill>
          <a:blip r:embed="rId3">
            <a:alphaModFix/>
          </a:blip>
          <a:stretch>
            <a:fillRect/>
          </a:stretch>
        </p:blipFill>
        <p:spPr>
          <a:xfrm>
            <a:off x="6449675" y="291447"/>
            <a:ext cx="306407" cy="305970"/>
          </a:xfrm>
          <a:prstGeom prst="rect">
            <a:avLst/>
          </a:prstGeom>
          <a:noFill/>
          <a:ln>
            <a:noFill/>
          </a:ln>
        </p:spPr>
      </p:pic>
      <p:sp>
        <p:nvSpPr>
          <p:cNvPr id="162" name="Google Shape;162;p26"/>
          <p:cNvSpPr txBox="1"/>
          <p:nvPr/>
        </p:nvSpPr>
        <p:spPr>
          <a:xfrm>
            <a:off x="390975" y="1225275"/>
            <a:ext cx="7861200" cy="35619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The resources in this slide presentation are intended for the use of facilitators within institutions to use with other educators to provide guidance for best instructional practices in using Feedback Studio.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Please note that these resources are to be presented </a:t>
            </a:r>
            <a:r>
              <a:rPr i="1" lang="en-GB" sz="1200">
                <a:latin typeface="Open Sans"/>
                <a:ea typeface="Open Sans"/>
                <a:cs typeface="Open Sans"/>
                <a:sym typeface="Open Sans"/>
              </a:rPr>
              <a:t>after</a:t>
            </a:r>
            <a:r>
              <a:rPr lang="en-GB" sz="1200">
                <a:latin typeface="Open Sans"/>
                <a:ea typeface="Open Sans"/>
                <a:cs typeface="Open Sans"/>
                <a:sym typeface="Open Sans"/>
              </a:rPr>
              <a:t> an introductory product feature training. The focus is on instructional best practices, not “how to”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or “set up” activities.</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Each resource is appropriate for educators in both secondary and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higher education settings, and each can and should be adapted to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meet the needs of educators with varying levels of experience with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Feedback Studio.</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 </a:t>
            </a:r>
            <a:endParaRPr sz="1200">
              <a:latin typeface="Open Sans"/>
              <a:ea typeface="Open Sans"/>
              <a:cs typeface="Open Sans"/>
              <a:sym typeface="Open Sans"/>
            </a:endParaRPr>
          </a:p>
          <a:p>
            <a:pPr indent="-304800" lvl="0" marL="457200" rtl="0" algn="l">
              <a:lnSpc>
                <a:spcPct val="115000"/>
              </a:lnSpc>
              <a:spcBef>
                <a:spcPts val="0"/>
              </a:spcBef>
              <a:spcAft>
                <a:spcPts val="0"/>
              </a:spcAft>
              <a:buClr>
                <a:srgbClr val="666666"/>
              </a:buClr>
              <a:buSzPts val="1200"/>
              <a:buFont typeface="Open Sans"/>
              <a:buAutoNum type="arabicPeriod"/>
            </a:pPr>
            <a:r>
              <a:rPr lang="en-GB" sz="1200">
                <a:latin typeface="Open Sans"/>
                <a:ea typeface="Open Sans"/>
                <a:cs typeface="Open Sans"/>
                <a:sym typeface="Open Sans"/>
              </a:rPr>
              <a:t>Each presentation can be utilized as a standalone asset or used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together, depending on the needs of educators within the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rPr lang="en-GB" sz="1200">
                <a:latin typeface="Open Sans"/>
                <a:ea typeface="Open Sans"/>
                <a:cs typeface="Open Sans"/>
                <a:sym typeface="Open Sans"/>
              </a:rPr>
              <a:t>institution/district.</a:t>
            </a:r>
            <a:r>
              <a:rPr lang="en-GB">
                <a:latin typeface="Open Sans"/>
                <a:ea typeface="Open Sans"/>
                <a:cs typeface="Open Sans"/>
                <a:sym typeface="Open Sans"/>
              </a:rPr>
              <a:t> </a:t>
            </a:r>
            <a:r>
              <a:rPr lang="en-GB">
                <a:solidFill>
                  <a:srgbClr val="666666"/>
                </a:solidFill>
                <a:latin typeface="Open Sans"/>
                <a:ea typeface="Open Sans"/>
                <a:cs typeface="Open Sans"/>
                <a:sym typeface="Open Sans"/>
              </a:rPr>
              <a:t>  </a:t>
            </a:r>
            <a:endParaRPr>
              <a:solidFill>
                <a:srgbClr val="666666"/>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a:solidFill>
                <a:srgbClr val="666666"/>
              </a:solidFill>
              <a:highlight>
                <a:srgbClr val="FFFFFF"/>
              </a:highlight>
              <a:latin typeface="Open Sans"/>
              <a:ea typeface="Open Sans"/>
              <a:cs typeface="Open Sans"/>
              <a:sym typeface="Open Sans"/>
            </a:endParaRPr>
          </a:p>
        </p:txBody>
      </p:sp>
      <p:grpSp>
        <p:nvGrpSpPr>
          <p:cNvPr id="163" name="Google Shape;163;p26"/>
          <p:cNvGrpSpPr/>
          <p:nvPr/>
        </p:nvGrpSpPr>
        <p:grpSpPr>
          <a:xfrm>
            <a:off x="0" y="0"/>
            <a:ext cx="9144000" cy="5143500"/>
            <a:chOff x="100" y="1850"/>
            <a:chExt cx="9144000" cy="5143500"/>
          </a:xfrm>
        </p:grpSpPr>
        <p:sp>
          <p:nvSpPr>
            <p:cNvPr id="164" name="Google Shape;164;p26"/>
            <p:cNvSpPr/>
            <p:nvPr/>
          </p:nvSpPr>
          <p:spPr>
            <a:xfrm>
              <a:off x="100" y="1850"/>
              <a:ext cx="9144000" cy="10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p:nvPr/>
          </p:nvSpPr>
          <p:spPr>
            <a:xfrm>
              <a:off x="100" y="5035500"/>
              <a:ext cx="9144000" cy="1080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p:nvPr/>
          </p:nvSpPr>
          <p:spPr>
            <a:xfrm>
              <a:off x="100" y="1850"/>
              <a:ext cx="108000" cy="51435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p:nvPr/>
          </p:nvSpPr>
          <p:spPr>
            <a:xfrm>
              <a:off x="9035925" y="1850"/>
              <a:ext cx="108000" cy="51435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26"/>
          <p:cNvSpPr/>
          <p:nvPr/>
        </p:nvSpPr>
        <p:spPr>
          <a:xfrm>
            <a:off x="6449675" y="2515650"/>
            <a:ext cx="2259300" cy="2106300"/>
          </a:xfrm>
          <a:prstGeom prst="wedgeRoundRectCallout">
            <a:avLst>
              <a:gd fmla="val -30615" name="adj1"/>
              <a:gd fmla="val 70629" name="adj2"/>
              <a:gd fmla="val 0" name="adj3"/>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000">
                <a:solidFill>
                  <a:srgbClr val="666666"/>
                </a:solidFill>
                <a:latin typeface="Open Sans"/>
                <a:ea typeface="Open Sans"/>
                <a:cs typeface="Open Sans"/>
                <a:sym typeface="Open Sans"/>
              </a:rPr>
              <a:t>Use this slide presentation to introduce Feedback Studio. Edit as you see fit, but please first </a:t>
            </a:r>
            <a:r>
              <a:rPr b="1" lang="en-GB" sz="1000" u="sng">
                <a:solidFill>
                  <a:srgbClr val="666666"/>
                </a:solidFill>
                <a:latin typeface="Open Sans"/>
                <a:ea typeface="Open Sans"/>
                <a:cs typeface="Open Sans"/>
                <a:sym typeface="Open Sans"/>
              </a:rPr>
              <a:t>make a copy of these slides</a:t>
            </a:r>
            <a:r>
              <a:rPr lang="en-GB" sz="1000">
                <a:solidFill>
                  <a:srgbClr val="666666"/>
                </a:solidFill>
                <a:latin typeface="Open Sans"/>
                <a:ea typeface="Open Sans"/>
                <a:cs typeface="Open Sans"/>
                <a:sym typeface="Open Sans"/>
              </a:rPr>
              <a:t> by: </a:t>
            </a:r>
            <a:endParaRPr sz="3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AutoNum type="arabicPeriod"/>
            </a:pPr>
            <a:r>
              <a:rPr lang="en-GB" sz="1000">
                <a:solidFill>
                  <a:srgbClr val="666666"/>
                </a:solidFill>
                <a:latin typeface="Open Sans"/>
                <a:ea typeface="Open Sans"/>
                <a:cs typeface="Open Sans"/>
                <a:sym typeface="Open Sans"/>
              </a:rPr>
              <a:t>Go to </a:t>
            </a:r>
            <a:r>
              <a:rPr b="1" lang="en-GB" sz="1000">
                <a:solidFill>
                  <a:srgbClr val="666666"/>
                </a:solidFill>
                <a:latin typeface="Open Sans"/>
                <a:ea typeface="Open Sans"/>
                <a:cs typeface="Open Sans"/>
                <a:sym typeface="Open Sans"/>
              </a:rPr>
              <a:t>“File” tab</a:t>
            </a:r>
            <a:endParaRPr b="1" sz="10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AutoNum type="arabicPeriod"/>
            </a:pPr>
            <a:r>
              <a:rPr lang="en-GB" sz="1000">
                <a:solidFill>
                  <a:srgbClr val="666666"/>
                </a:solidFill>
                <a:latin typeface="Open Sans"/>
                <a:ea typeface="Open Sans"/>
                <a:cs typeface="Open Sans"/>
                <a:sym typeface="Open Sans"/>
              </a:rPr>
              <a:t>Click on </a:t>
            </a:r>
            <a:r>
              <a:rPr b="1" lang="en-GB" sz="1000">
                <a:solidFill>
                  <a:srgbClr val="666666"/>
                </a:solidFill>
                <a:latin typeface="Open Sans"/>
                <a:ea typeface="Open Sans"/>
                <a:cs typeface="Open Sans"/>
                <a:sym typeface="Open Sans"/>
              </a:rPr>
              <a:t>“Make a copy”</a:t>
            </a:r>
            <a:endParaRPr b="1" sz="1000">
              <a:solidFill>
                <a:srgbClr val="666666"/>
              </a:solidFill>
              <a:latin typeface="Open Sans"/>
              <a:ea typeface="Open Sans"/>
              <a:cs typeface="Open Sans"/>
              <a:sym typeface="Open Sans"/>
            </a:endParaRPr>
          </a:p>
          <a:p>
            <a:pPr indent="-292100" lvl="0" marL="457200" rtl="0" algn="l">
              <a:lnSpc>
                <a:spcPct val="115000"/>
              </a:lnSpc>
              <a:spcBef>
                <a:spcPts val="0"/>
              </a:spcBef>
              <a:spcAft>
                <a:spcPts val="0"/>
              </a:spcAft>
              <a:buClr>
                <a:srgbClr val="666666"/>
              </a:buClr>
              <a:buSzPts val="1000"/>
              <a:buFont typeface="Open Sans"/>
              <a:buAutoNum type="arabicPeriod"/>
            </a:pPr>
            <a:r>
              <a:rPr lang="en-GB" sz="1000">
                <a:solidFill>
                  <a:srgbClr val="666666"/>
                </a:solidFill>
                <a:latin typeface="Open Sans"/>
                <a:ea typeface="Open Sans"/>
                <a:cs typeface="Open Sans"/>
                <a:sym typeface="Open Sans"/>
              </a:rPr>
              <a:t>Select </a:t>
            </a:r>
            <a:r>
              <a:rPr b="1" lang="en-GB" sz="1000">
                <a:solidFill>
                  <a:srgbClr val="666666"/>
                </a:solidFill>
                <a:latin typeface="Open Sans"/>
                <a:ea typeface="Open Sans"/>
                <a:cs typeface="Open Sans"/>
                <a:sym typeface="Open Sans"/>
              </a:rPr>
              <a:t>“Entire presentation”</a:t>
            </a:r>
            <a:endParaRPr sz="10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08" name="Shape 308"/>
        <p:cNvGrpSpPr/>
        <p:nvPr/>
      </p:nvGrpSpPr>
      <p:grpSpPr>
        <a:xfrm>
          <a:off x="0" y="0"/>
          <a:ext cx="0" cy="0"/>
          <a:chOff x="0" y="0"/>
          <a:chExt cx="0" cy="0"/>
        </a:xfrm>
      </p:grpSpPr>
      <p:sp>
        <p:nvSpPr>
          <p:cNvPr id="309" name="Google Shape;309;p44"/>
          <p:cNvSpPr txBox="1"/>
          <p:nvPr>
            <p:ph type="title"/>
          </p:nvPr>
        </p:nvSpPr>
        <p:spPr>
          <a:xfrm>
            <a:off x="720000" y="576000"/>
            <a:ext cx="6292800" cy="1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How well do you know similarity?</a:t>
            </a:r>
            <a:endParaRPr/>
          </a:p>
        </p:txBody>
      </p:sp>
      <p:sp>
        <p:nvSpPr>
          <p:cNvPr id="310" name="Google Shape;310;p44"/>
          <p:cNvSpPr txBox="1"/>
          <p:nvPr>
            <p:ph idx="1" type="body"/>
          </p:nvPr>
        </p:nvSpPr>
        <p:spPr>
          <a:xfrm>
            <a:off x="720000" y="1800000"/>
            <a:ext cx="7740000" cy="2912400"/>
          </a:xfrm>
          <a:prstGeom prst="rect">
            <a:avLst/>
          </a:prstGeom>
        </p:spPr>
        <p:txBody>
          <a:bodyPr anchorCtr="0" anchor="t" bIns="91425" lIns="91425" spcFirstLastPara="1" rIns="91425" wrap="square" tIns="91425">
            <a:noAutofit/>
          </a:bodyPr>
          <a:lstStyle/>
          <a:p>
            <a:pPr indent="-269875" lvl="0" marL="269999" rtl="0" algn="l">
              <a:spcBef>
                <a:spcPts val="0"/>
              </a:spcBef>
              <a:spcAft>
                <a:spcPts val="0"/>
              </a:spcAft>
              <a:buSzPts val="1400"/>
              <a:buAutoNum type="arabicPeriod"/>
            </a:pPr>
            <a:r>
              <a:rPr lang="en-GB" sz="1400"/>
              <a:t>What is similarity? How is it similar to plagiarism? How is it different?</a:t>
            </a:r>
            <a:endParaRPr sz="1400"/>
          </a:p>
          <a:p>
            <a:pPr indent="-269875" lvl="1" marL="630000" rtl="0" algn="l">
              <a:spcBef>
                <a:spcPts val="300"/>
              </a:spcBef>
              <a:spcAft>
                <a:spcPts val="0"/>
              </a:spcAft>
              <a:buSzPts val="1400"/>
              <a:buAutoNum type="alphaLcPeriod"/>
            </a:pPr>
            <a:r>
              <a:rPr lang="en-GB" sz="1400"/>
              <a:t>What is the difference between </a:t>
            </a:r>
            <a:r>
              <a:rPr lang="en-GB" sz="1400"/>
              <a:t>intentional</a:t>
            </a:r>
            <a:r>
              <a:rPr lang="en-GB" sz="1400"/>
              <a:t> and unintentional plagiarism?</a:t>
            </a:r>
            <a:endParaRPr sz="1400"/>
          </a:p>
          <a:p>
            <a:pPr indent="-269875" lvl="1" marL="630000" rtl="0" algn="l">
              <a:spcBef>
                <a:spcPts val="600"/>
              </a:spcBef>
              <a:spcAft>
                <a:spcPts val="0"/>
              </a:spcAft>
              <a:buSzPts val="1400"/>
              <a:buAutoNum type="alphaLcPeriod"/>
            </a:pPr>
            <a:r>
              <a:rPr lang="en-GB" sz="1400"/>
              <a:t>How can/should educators respond differently to </a:t>
            </a:r>
            <a:r>
              <a:rPr lang="en-GB" sz="1400"/>
              <a:t>intentional</a:t>
            </a:r>
            <a:r>
              <a:rPr lang="en-GB" sz="1400"/>
              <a:t> and unintentional plagiarism?</a:t>
            </a:r>
            <a:endParaRPr sz="1400"/>
          </a:p>
          <a:p>
            <a:pPr indent="-269875" lvl="0" marL="269999" rtl="0" algn="l">
              <a:spcBef>
                <a:spcPts val="600"/>
              </a:spcBef>
              <a:spcAft>
                <a:spcPts val="0"/>
              </a:spcAft>
              <a:buSzPts val="1400"/>
              <a:buAutoNum type="arabicPeriod"/>
            </a:pPr>
            <a:r>
              <a:rPr lang="en-GB" sz="1400"/>
              <a:t>How creative are your students when they plagiarize? Are you able to identify more than just a simple “copy and paste?” </a:t>
            </a:r>
            <a:endParaRPr sz="1400"/>
          </a:p>
          <a:p>
            <a:pPr indent="-269875" lvl="0" marL="269999" rtl="0" algn="l">
              <a:spcBef>
                <a:spcPts val="600"/>
              </a:spcBef>
              <a:spcAft>
                <a:spcPts val="0"/>
              </a:spcAft>
              <a:buSzPts val="1400"/>
              <a:buAutoNum type="arabicPeriod"/>
            </a:pPr>
            <a:r>
              <a:rPr lang="en-GB" sz="1400"/>
              <a:t>How can establishing an honor code or academic integrity policy help students exhibit academic integrity?</a:t>
            </a:r>
            <a:endParaRPr sz="1400"/>
          </a:p>
          <a:p>
            <a:pPr indent="-269875" lvl="0" marL="269999" rtl="0" algn="l">
              <a:spcBef>
                <a:spcPts val="600"/>
              </a:spcBef>
              <a:spcAft>
                <a:spcPts val="600"/>
              </a:spcAft>
              <a:buSzPts val="1400"/>
              <a:buAutoNum type="arabicPeriod"/>
            </a:pPr>
            <a:r>
              <a:rPr lang="en-GB" sz="1400"/>
              <a:t>How does the Similarity Report help educators and students to improve writing?</a:t>
            </a:r>
            <a:endParaRPr sz="1400"/>
          </a:p>
        </p:txBody>
      </p:sp>
      <p:grpSp>
        <p:nvGrpSpPr>
          <p:cNvPr id="311" name="Google Shape;311;p44"/>
          <p:cNvGrpSpPr/>
          <p:nvPr/>
        </p:nvGrpSpPr>
        <p:grpSpPr>
          <a:xfrm>
            <a:off x="762800" y="641650"/>
            <a:ext cx="1623600" cy="431700"/>
            <a:chOff x="762800" y="641650"/>
            <a:chExt cx="1623600" cy="431700"/>
          </a:xfrm>
        </p:grpSpPr>
        <p:sp>
          <p:nvSpPr>
            <p:cNvPr id="312" name="Google Shape;312;p44"/>
            <p:cNvSpPr/>
            <p:nvPr/>
          </p:nvSpPr>
          <p:spPr>
            <a:xfrm>
              <a:off x="762800" y="641650"/>
              <a:ext cx="1623600" cy="4317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4"/>
            <p:cNvSpPr txBox="1"/>
            <p:nvPr/>
          </p:nvSpPr>
          <p:spPr>
            <a:xfrm>
              <a:off x="968648" y="734350"/>
              <a:ext cx="9900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GB" sz="1600">
                  <a:solidFill>
                    <a:srgbClr val="003C46"/>
                  </a:solidFill>
                  <a:latin typeface="Lexend Deca"/>
                  <a:ea typeface="Lexend Deca"/>
                  <a:cs typeface="Lexend Deca"/>
                  <a:sym typeface="Lexend Deca"/>
                </a:rPr>
                <a:t>Pop quiz!</a:t>
              </a:r>
              <a:endParaRPr sz="1600">
                <a:solidFill>
                  <a:srgbClr val="003C46"/>
                </a:solidFill>
              </a:endParaRPr>
            </a:p>
          </p:txBody>
        </p:sp>
        <p:pic>
          <p:nvPicPr>
            <p:cNvPr id="314" name="Google Shape;314;p44"/>
            <p:cNvPicPr preferRelativeResize="0"/>
            <p:nvPr/>
          </p:nvPicPr>
          <p:blipFill>
            <a:blip r:embed="rId3">
              <a:alphaModFix/>
            </a:blip>
            <a:stretch>
              <a:fillRect/>
            </a:stretch>
          </p:blipFill>
          <p:spPr>
            <a:xfrm>
              <a:off x="1958650" y="733538"/>
              <a:ext cx="247924" cy="247924"/>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18" name="Shape 318"/>
        <p:cNvGrpSpPr/>
        <p:nvPr/>
      </p:nvGrpSpPr>
      <p:grpSpPr>
        <a:xfrm>
          <a:off x="0" y="0"/>
          <a:ext cx="0" cy="0"/>
          <a:chOff x="0" y="0"/>
          <a:chExt cx="0" cy="0"/>
        </a:xfrm>
      </p:grpSpPr>
      <p:sp>
        <p:nvSpPr>
          <p:cNvPr id="319" name="Google Shape;319;p45"/>
          <p:cNvSpPr txBox="1"/>
          <p:nvPr>
            <p:ph type="title"/>
          </p:nvPr>
        </p:nvSpPr>
        <p:spPr>
          <a:xfrm>
            <a:off x="720000" y="576000"/>
            <a:ext cx="6292800" cy="11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Closing </a:t>
            </a:r>
            <a:r>
              <a:rPr lang="en-GB"/>
              <a:t>discussion</a:t>
            </a:r>
            <a:r>
              <a:rPr lang="en-GB"/>
              <a:t>: </a:t>
            </a:r>
            <a:endParaRPr/>
          </a:p>
          <a:p>
            <a:pPr indent="0" lvl="0" marL="0" rtl="0" algn="l">
              <a:spcBef>
                <a:spcPts val="0"/>
              </a:spcBef>
              <a:spcAft>
                <a:spcPts val="0"/>
              </a:spcAft>
              <a:buNone/>
            </a:pPr>
            <a:r>
              <a:rPr lang="en-GB"/>
              <a:t>Plagiarism? Why or why not?</a:t>
            </a:r>
            <a:endParaRPr/>
          </a:p>
        </p:txBody>
      </p:sp>
      <p:sp>
        <p:nvSpPr>
          <p:cNvPr id="320" name="Google Shape;320;p45"/>
          <p:cNvSpPr txBox="1"/>
          <p:nvPr>
            <p:ph idx="1" type="body"/>
          </p:nvPr>
        </p:nvSpPr>
        <p:spPr>
          <a:xfrm>
            <a:off x="720000" y="1800000"/>
            <a:ext cx="7740000" cy="2912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200">
                <a:solidFill>
                  <a:srgbClr val="1D1C1D"/>
                </a:solidFill>
              </a:rPr>
              <a:t>An educator is disappointed that Turnitin didn't catch a "plagiarized" sentence from a journal that is in our database. When looking at the student work, it was obvious that the student did take a sentence from the journal and reworded it a fair amount while clearly keeping some of the key words and phrases from the original. However, the student did provide an inline citation, yet the educator was calling it plagiarism. </a:t>
            </a:r>
            <a:endParaRPr sz="1200">
              <a:solidFill>
                <a:srgbClr val="1D1C1D"/>
              </a:solidFill>
            </a:endParaRPr>
          </a:p>
          <a:p>
            <a:pPr indent="0" lvl="0" marL="0" rtl="0" algn="l">
              <a:lnSpc>
                <a:spcPct val="150000"/>
              </a:lnSpc>
              <a:spcBef>
                <a:spcPts val="1600"/>
              </a:spcBef>
              <a:spcAft>
                <a:spcPts val="1600"/>
              </a:spcAft>
              <a:buNone/>
            </a:pPr>
            <a:r>
              <a:rPr lang="en-GB" sz="1200">
                <a:solidFill>
                  <a:srgbClr val="1D1C1D"/>
                </a:solidFill>
              </a:rPr>
              <a:t>When questioned, they answered "The APA 7th ed. Manual actually references Turnitin as a plagiarism-checking software that can be used to identify cases of plagiarism where “passages of specified lengths match, or a few words have been changed but content is largely the same. To avoid plagiarism, students are expected to paraphrase and cite their sources, but not copy passages or sentences directly, with or without a citation." </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6"/>
          <p:cNvSpPr txBox="1"/>
          <p:nvPr>
            <p:ph type="title"/>
          </p:nvPr>
        </p:nvSpPr>
        <p:spPr>
          <a:xfrm>
            <a:off x="720000" y="2253600"/>
            <a:ext cx="65256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 &amp; 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47"/>
          <p:cNvSpPr txBox="1"/>
          <p:nvPr>
            <p:ph type="title"/>
          </p:nvPr>
        </p:nvSpPr>
        <p:spPr>
          <a:xfrm>
            <a:off x="720000" y="1440000"/>
            <a:ext cx="4507200" cy="697200"/>
          </a:xfrm>
          <a:prstGeom prst="rect">
            <a:avLst/>
          </a:prstGeom>
        </p:spPr>
        <p:txBody>
          <a:bodyPr anchorCtr="0" anchor="t" bIns="90000" lIns="91425" spcFirstLastPara="1" rIns="91425" wrap="square" tIns="90000">
            <a:noAutofit/>
          </a:bodyPr>
          <a:lstStyle/>
          <a:p>
            <a:pPr indent="0" lvl="0" marL="0" rtl="0" algn="l">
              <a:spcBef>
                <a:spcPts val="0"/>
              </a:spcBef>
              <a:spcAft>
                <a:spcPts val="0"/>
              </a:spcAft>
              <a:buNone/>
            </a:pPr>
            <a:r>
              <a:rPr lang="en-GB"/>
              <a:t>Useful links</a:t>
            </a:r>
            <a:endParaRPr/>
          </a:p>
        </p:txBody>
      </p:sp>
      <p:sp>
        <p:nvSpPr>
          <p:cNvPr id="331" name="Google Shape;331;p47"/>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p>
            <a:pPr indent="0" lvl="0" marL="0" rtl="0" algn="l">
              <a:spcBef>
                <a:spcPts val="0"/>
              </a:spcBef>
              <a:spcAft>
                <a:spcPts val="1600"/>
              </a:spcAft>
              <a:buNone/>
            </a:pPr>
            <a:r>
              <a:rPr lang="en-GB">
                <a:latin typeface="Lexend Deca"/>
                <a:ea typeface="Lexend Deca"/>
                <a:cs typeface="Lexend Deca"/>
                <a:sym typeface="Lexend Deca"/>
              </a:rPr>
              <a:t>Educator resources</a:t>
            </a:r>
            <a:endParaRPr>
              <a:latin typeface="Lexend Deca"/>
              <a:ea typeface="Lexend Deca"/>
              <a:cs typeface="Lexend Deca"/>
              <a:sym typeface="Lexend Deca"/>
            </a:endParaRPr>
          </a:p>
        </p:txBody>
      </p:sp>
      <p:sp>
        <p:nvSpPr>
          <p:cNvPr id="332" name="Google Shape;332;p47"/>
          <p:cNvSpPr txBox="1"/>
          <p:nvPr>
            <p:ph idx="2" type="body"/>
          </p:nvPr>
        </p:nvSpPr>
        <p:spPr>
          <a:xfrm>
            <a:off x="720000" y="2093725"/>
            <a:ext cx="2549400" cy="275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000">
                <a:solidFill>
                  <a:schemeClr val="dk1"/>
                </a:solidFill>
              </a:rPr>
              <a:t>Lesson resources:</a:t>
            </a:r>
            <a:endParaRPr b="1" sz="1000">
              <a:solidFill>
                <a:schemeClr val="dk1"/>
              </a:solidFill>
            </a:endParaRPr>
          </a:p>
          <a:p>
            <a:pPr indent="-292100" lvl="0" marL="457200" rtl="0" algn="l">
              <a:lnSpc>
                <a:spcPct val="115000"/>
              </a:lnSpc>
              <a:spcBef>
                <a:spcPts val="300"/>
              </a:spcBef>
              <a:spcAft>
                <a:spcPts val="0"/>
              </a:spcAft>
              <a:buSzPts val="1000"/>
              <a:buChar char="●"/>
            </a:pPr>
            <a:r>
              <a:rPr lang="en-GB" sz="1000" u="sng">
                <a:hlinkClick r:id="rId3"/>
              </a:rPr>
              <a:t>Disrupting Plagiarism Instructional Resource Pack</a:t>
            </a:r>
            <a:endParaRPr sz="1000"/>
          </a:p>
          <a:p>
            <a:pPr indent="-292100" lvl="0" marL="457200" rtl="0" algn="l">
              <a:lnSpc>
                <a:spcPct val="115000"/>
              </a:lnSpc>
              <a:spcBef>
                <a:spcPts val="600"/>
              </a:spcBef>
              <a:spcAft>
                <a:spcPts val="0"/>
              </a:spcAft>
              <a:buSzPts val="1000"/>
              <a:buChar char="●"/>
            </a:pPr>
            <a:r>
              <a:rPr lang="en-GB" sz="1000" u="sng">
                <a:hlinkClick r:id="rId4"/>
              </a:rPr>
              <a:t>Plagiarism lesson presentation</a:t>
            </a:r>
            <a:endParaRPr sz="1000"/>
          </a:p>
          <a:p>
            <a:pPr indent="-292100" lvl="0" marL="457200" rtl="0" algn="l">
              <a:lnSpc>
                <a:spcPct val="115000"/>
              </a:lnSpc>
              <a:spcBef>
                <a:spcPts val="600"/>
              </a:spcBef>
              <a:spcAft>
                <a:spcPts val="0"/>
              </a:spcAft>
              <a:buSzPts val="1000"/>
              <a:buChar char="●"/>
            </a:pPr>
            <a:r>
              <a:rPr lang="en-GB" sz="1000" u="sng">
                <a:hlinkClick r:id="rId5"/>
              </a:rPr>
              <a:t>Research strategies - Lesson presentation</a:t>
            </a:r>
            <a:endParaRPr sz="1000"/>
          </a:p>
          <a:p>
            <a:pPr indent="-292100" lvl="0" marL="457200" rtl="0" algn="l">
              <a:lnSpc>
                <a:spcPct val="115000"/>
              </a:lnSpc>
              <a:spcBef>
                <a:spcPts val="600"/>
              </a:spcBef>
              <a:spcAft>
                <a:spcPts val="0"/>
              </a:spcAft>
              <a:buSzPts val="1000"/>
              <a:buChar char="●"/>
            </a:pPr>
            <a:r>
              <a:rPr lang="en-GB" sz="1000" u="sng">
                <a:hlinkClick r:id="rId6"/>
              </a:rPr>
              <a:t>Research planning worksheet</a:t>
            </a:r>
            <a:r>
              <a:rPr lang="en-GB" sz="1000"/>
              <a:t> </a:t>
            </a:r>
            <a:endParaRPr sz="1000"/>
          </a:p>
          <a:p>
            <a:pPr indent="-292100" lvl="0" marL="457200" rtl="0" algn="l">
              <a:lnSpc>
                <a:spcPct val="115000"/>
              </a:lnSpc>
              <a:spcBef>
                <a:spcPts val="600"/>
              </a:spcBef>
              <a:spcAft>
                <a:spcPts val="600"/>
              </a:spcAft>
              <a:buSzPts val="1000"/>
              <a:buChar char="●"/>
            </a:pPr>
            <a:r>
              <a:rPr lang="en-GB" sz="1000" u="sng">
                <a:hlinkClick r:id="rId7"/>
              </a:rPr>
              <a:t>Understanding the Similarity Report: A student guide</a:t>
            </a:r>
            <a:endParaRPr sz="1000"/>
          </a:p>
        </p:txBody>
      </p:sp>
      <p:sp>
        <p:nvSpPr>
          <p:cNvPr id="333" name="Google Shape;333;p47"/>
          <p:cNvSpPr txBox="1"/>
          <p:nvPr>
            <p:ph idx="3" type="body"/>
          </p:nvPr>
        </p:nvSpPr>
        <p:spPr>
          <a:xfrm>
            <a:off x="3490200" y="2065425"/>
            <a:ext cx="2482200" cy="2739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000">
                <a:solidFill>
                  <a:schemeClr val="dk1"/>
                </a:solidFill>
              </a:rPr>
              <a:t>Visual resources</a:t>
            </a:r>
            <a:endParaRPr b="1" sz="1000">
              <a:solidFill>
                <a:schemeClr val="dk1"/>
              </a:solidFill>
            </a:endParaRPr>
          </a:p>
          <a:p>
            <a:pPr indent="-292100" lvl="0" marL="457200" rtl="0" algn="l">
              <a:lnSpc>
                <a:spcPct val="115000"/>
              </a:lnSpc>
              <a:spcBef>
                <a:spcPts val="300"/>
              </a:spcBef>
              <a:spcAft>
                <a:spcPts val="0"/>
              </a:spcAft>
              <a:buSzPts val="1000"/>
              <a:buChar char="●"/>
            </a:pPr>
            <a:r>
              <a:rPr lang="en-GB" sz="1000" u="sng">
                <a:hlinkClick r:id="rId8"/>
              </a:rPr>
              <a:t>Plagiarism Spectrum 2.0 infographic</a:t>
            </a:r>
            <a:endParaRPr sz="1000"/>
          </a:p>
          <a:p>
            <a:pPr indent="-292100" lvl="0" marL="457200" rtl="0" algn="l">
              <a:lnSpc>
                <a:spcPct val="115000"/>
              </a:lnSpc>
              <a:spcBef>
                <a:spcPts val="600"/>
              </a:spcBef>
              <a:spcAft>
                <a:spcPts val="0"/>
              </a:spcAft>
              <a:buSzPts val="1000"/>
              <a:buChar char="●"/>
            </a:pPr>
            <a:r>
              <a:rPr lang="en-GB" sz="1000" u="sng">
                <a:hlinkClick r:id="rId9"/>
              </a:rPr>
              <a:t>Guide to paraphrasing video</a:t>
            </a:r>
            <a:endParaRPr sz="1000"/>
          </a:p>
          <a:p>
            <a:pPr indent="-292100" lvl="0" marL="457200" rtl="0" algn="l">
              <a:lnSpc>
                <a:spcPct val="115000"/>
              </a:lnSpc>
              <a:spcBef>
                <a:spcPts val="600"/>
              </a:spcBef>
              <a:spcAft>
                <a:spcPts val="0"/>
              </a:spcAft>
              <a:buSzPts val="1000"/>
              <a:buChar char="●"/>
            </a:pPr>
            <a:r>
              <a:rPr lang="en-GB" sz="1000" u="sng">
                <a:hlinkClick r:id="rId10"/>
              </a:rPr>
              <a:t>Understanding text similarity for students</a:t>
            </a:r>
            <a:r>
              <a:rPr lang="en-GB" sz="1000"/>
              <a:t> video</a:t>
            </a:r>
            <a:endParaRPr sz="1000"/>
          </a:p>
          <a:p>
            <a:pPr indent="0" lvl="0" marL="0" rtl="0" algn="l">
              <a:lnSpc>
                <a:spcPct val="115000"/>
              </a:lnSpc>
              <a:spcBef>
                <a:spcPts val="600"/>
              </a:spcBef>
              <a:spcAft>
                <a:spcPts val="0"/>
              </a:spcAft>
              <a:buNone/>
            </a:pPr>
            <a:r>
              <a:rPr b="1" lang="en-GB" sz="1000">
                <a:solidFill>
                  <a:schemeClr val="dk1"/>
                </a:solidFill>
              </a:rPr>
              <a:t>AI writing resources</a:t>
            </a:r>
            <a:endParaRPr b="1" sz="1000">
              <a:solidFill>
                <a:schemeClr val="dk1"/>
              </a:solidFill>
            </a:endParaRPr>
          </a:p>
          <a:p>
            <a:pPr indent="-292100" lvl="0" marL="457200" rtl="0" algn="l">
              <a:lnSpc>
                <a:spcPct val="115000"/>
              </a:lnSpc>
              <a:spcBef>
                <a:spcPts val="300"/>
              </a:spcBef>
              <a:spcAft>
                <a:spcPts val="0"/>
              </a:spcAft>
              <a:buClr>
                <a:schemeClr val="dk1"/>
              </a:buClr>
              <a:buSzPts val="1000"/>
              <a:buChar char="●"/>
            </a:pPr>
            <a:r>
              <a:rPr lang="en-GB" sz="1000">
                <a:solidFill>
                  <a:schemeClr val="dk1"/>
                </a:solidFill>
              </a:rPr>
              <a:t>Getting started with AI writing at Turnitin - </a:t>
            </a:r>
            <a:r>
              <a:rPr lang="en-GB" sz="1000" u="sng">
                <a:hlinkClick r:id="rId11"/>
              </a:rPr>
              <a:t>for administrators</a:t>
            </a:r>
            <a:r>
              <a:rPr lang="en-GB" sz="1000"/>
              <a:t> or </a:t>
            </a:r>
            <a:r>
              <a:rPr lang="en-GB" sz="1000" u="sng">
                <a:hlinkClick r:id="rId12"/>
              </a:rPr>
              <a:t>for instructors</a:t>
            </a:r>
            <a:endParaRPr sz="1000"/>
          </a:p>
          <a:p>
            <a:pPr indent="-292100" lvl="0" marL="457200" rtl="0" algn="l">
              <a:lnSpc>
                <a:spcPct val="115000"/>
              </a:lnSpc>
              <a:spcBef>
                <a:spcPts val="0"/>
              </a:spcBef>
              <a:spcAft>
                <a:spcPts val="0"/>
              </a:spcAft>
              <a:buSzPts val="1000"/>
              <a:buChar char="●"/>
            </a:pPr>
            <a:r>
              <a:rPr lang="en-GB" sz="1000" u="sng">
                <a:hlinkClick r:id="rId13"/>
              </a:rPr>
              <a:t>Comparing Turnitin’s Similarity Score and AI writing indicator</a:t>
            </a:r>
            <a:endParaRPr sz="1000"/>
          </a:p>
          <a:p>
            <a:pPr indent="0" lvl="0" marL="0" rtl="0" algn="l">
              <a:lnSpc>
                <a:spcPct val="115000"/>
              </a:lnSpc>
              <a:spcBef>
                <a:spcPts val="300"/>
              </a:spcBef>
              <a:spcAft>
                <a:spcPts val="600"/>
              </a:spcAft>
              <a:buNone/>
            </a:pPr>
            <a:r>
              <a:t/>
            </a:r>
            <a:endParaRPr sz="1000"/>
          </a:p>
        </p:txBody>
      </p:sp>
      <p:sp>
        <p:nvSpPr>
          <p:cNvPr id="334" name="Google Shape;334;p47"/>
          <p:cNvSpPr txBox="1"/>
          <p:nvPr>
            <p:ph idx="4" type="body"/>
          </p:nvPr>
        </p:nvSpPr>
        <p:spPr>
          <a:xfrm>
            <a:off x="6217200" y="2065425"/>
            <a:ext cx="2630700" cy="2892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000">
                <a:solidFill>
                  <a:schemeClr val="dk1"/>
                </a:solidFill>
              </a:rPr>
              <a:t>Educator guides:</a:t>
            </a:r>
            <a:endParaRPr b="1" sz="1000">
              <a:solidFill>
                <a:schemeClr val="dk1"/>
              </a:solidFill>
            </a:endParaRPr>
          </a:p>
          <a:p>
            <a:pPr indent="-292100" lvl="0" marL="457200" rtl="0" algn="l">
              <a:lnSpc>
                <a:spcPct val="115000"/>
              </a:lnSpc>
              <a:spcBef>
                <a:spcPts val="300"/>
              </a:spcBef>
              <a:spcAft>
                <a:spcPts val="0"/>
              </a:spcAft>
              <a:buSzPts val="1000"/>
              <a:buChar char="●"/>
            </a:pPr>
            <a:r>
              <a:rPr lang="en-GB" sz="1000" u="sng">
                <a:hlinkClick r:id="rId14"/>
              </a:rPr>
              <a:t>Building and maintaining a classroom honor code</a:t>
            </a:r>
            <a:endParaRPr sz="1000"/>
          </a:p>
          <a:p>
            <a:pPr indent="-292100" lvl="0" marL="457200" rtl="0" algn="l">
              <a:lnSpc>
                <a:spcPct val="115000"/>
              </a:lnSpc>
              <a:spcBef>
                <a:spcPts val="600"/>
              </a:spcBef>
              <a:spcAft>
                <a:spcPts val="0"/>
              </a:spcAft>
              <a:buSzPts val="1000"/>
              <a:buChar char="●"/>
            </a:pPr>
            <a:r>
              <a:rPr lang="en-GB" sz="1000" u="sng">
                <a:hlinkClick r:id="rId15"/>
              </a:rPr>
              <a:t>Disrupting Plagiarism educator guide</a:t>
            </a:r>
            <a:endParaRPr sz="1000"/>
          </a:p>
          <a:p>
            <a:pPr indent="-292100" lvl="0" marL="457200" rtl="0" algn="l">
              <a:lnSpc>
                <a:spcPct val="115000"/>
              </a:lnSpc>
              <a:spcBef>
                <a:spcPts val="600"/>
              </a:spcBef>
              <a:spcAft>
                <a:spcPts val="0"/>
              </a:spcAft>
              <a:buSzPts val="1000"/>
              <a:buChar char="●"/>
            </a:pPr>
            <a:r>
              <a:rPr lang="en-GB" sz="1000" u="sng">
                <a:hlinkClick r:id="rId16"/>
              </a:rPr>
              <a:t>Paraphrasing educator guide</a:t>
            </a:r>
            <a:endParaRPr sz="1000"/>
          </a:p>
          <a:p>
            <a:pPr indent="-292100" lvl="0" marL="457200" rtl="0" algn="l">
              <a:lnSpc>
                <a:spcPct val="115000"/>
              </a:lnSpc>
              <a:spcBef>
                <a:spcPts val="600"/>
              </a:spcBef>
              <a:spcAft>
                <a:spcPts val="0"/>
              </a:spcAft>
              <a:buSzPts val="1000"/>
              <a:buChar char="●"/>
            </a:pPr>
            <a:r>
              <a:rPr lang="en-GB" sz="1000" u="sng">
                <a:hlinkClick r:id="rId17"/>
              </a:rPr>
              <a:t>Interpreting the Similarity Score help guide</a:t>
            </a:r>
            <a:r>
              <a:rPr lang="en-GB" sz="1000"/>
              <a:t> </a:t>
            </a:r>
            <a:endParaRPr sz="1000"/>
          </a:p>
          <a:p>
            <a:pPr indent="-292100" lvl="0" marL="457200" rtl="0" algn="l">
              <a:lnSpc>
                <a:spcPct val="115000"/>
              </a:lnSpc>
              <a:spcBef>
                <a:spcPts val="600"/>
              </a:spcBef>
              <a:spcAft>
                <a:spcPts val="0"/>
              </a:spcAft>
              <a:buSzPts val="1000"/>
              <a:buChar char="●"/>
            </a:pPr>
            <a:r>
              <a:rPr lang="en-GB" sz="1000" u="sng">
                <a:hlinkClick r:id="rId18"/>
              </a:rPr>
              <a:t>Understanding the Similarity Score</a:t>
            </a:r>
            <a:endParaRPr sz="1000"/>
          </a:p>
          <a:p>
            <a:pPr indent="-292100" lvl="0" marL="457200" rtl="0" algn="l">
              <a:lnSpc>
                <a:spcPct val="115000"/>
              </a:lnSpc>
              <a:spcBef>
                <a:spcPts val="600"/>
              </a:spcBef>
              <a:spcAft>
                <a:spcPts val="0"/>
              </a:spcAft>
              <a:buSzPts val="1000"/>
              <a:buChar char="●"/>
            </a:pPr>
            <a:r>
              <a:rPr lang="en-GB" sz="1000" u="sng">
                <a:hlinkClick r:id="rId19"/>
              </a:rPr>
              <a:t>Setting Reasonable Expectations</a:t>
            </a:r>
            <a:endParaRPr sz="1000"/>
          </a:p>
          <a:p>
            <a:pPr indent="-292100" lvl="0" marL="457200" rtl="0" algn="l">
              <a:lnSpc>
                <a:spcPct val="115000"/>
              </a:lnSpc>
              <a:spcBef>
                <a:spcPts val="600"/>
              </a:spcBef>
              <a:spcAft>
                <a:spcPts val="0"/>
              </a:spcAft>
              <a:buSzPts val="1000"/>
              <a:buChar char="●"/>
            </a:pPr>
            <a:r>
              <a:rPr lang="en-GB" sz="1000" u="sng">
                <a:hlinkClick r:id="rId20"/>
              </a:rPr>
              <a:t>Plagiarism Spectrum resources</a:t>
            </a:r>
            <a:endParaRPr sz="1000"/>
          </a:p>
          <a:p>
            <a:pPr indent="-292100" lvl="0" marL="457200" rtl="0" algn="l">
              <a:lnSpc>
                <a:spcPct val="115000"/>
              </a:lnSpc>
              <a:spcBef>
                <a:spcPts val="600"/>
              </a:spcBef>
              <a:spcAft>
                <a:spcPts val="600"/>
              </a:spcAft>
              <a:buSzPts val="1000"/>
              <a:buChar char="●"/>
            </a:pPr>
            <a:r>
              <a:rPr lang="en-GB" sz="1000" u="sng">
                <a:hlinkClick r:id="rId21"/>
              </a:rPr>
              <a:t>Facilitator’s guide: Part 1</a:t>
            </a:r>
            <a:endParaRPr sz="1000"/>
          </a:p>
        </p:txBody>
      </p:sp>
      <p:sp>
        <p:nvSpPr>
          <p:cNvPr id="335" name="Google Shape;335;p47"/>
          <p:cNvSpPr/>
          <p:nvPr/>
        </p:nvSpPr>
        <p:spPr>
          <a:xfrm>
            <a:off x="3182050" y="2111042"/>
            <a:ext cx="332400" cy="2463773"/>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6" name="Google Shape;336;p47"/>
          <p:cNvCxnSpPr/>
          <p:nvPr/>
        </p:nvCxnSpPr>
        <p:spPr>
          <a:xfrm flipH="1">
            <a:off x="3319750" y="2209909"/>
            <a:ext cx="28500" cy="2741403"/>
          </a:xfrm>
          <a:prstGeom prst="straightConnector1">
            <a:avLst/>
          </a:prstGeom>
          <a:noFill/>
          <a:ln cap="flat" cmpd="sng" w="9525">
            <a:solidFill>
              <a:schemeClr val="lt2"/>
            </a:solidFill>
            <a:prstDash val="dot"/>
            <a:round/>
            <a:headEnd len="med" w="med" type="none"/>
            <a:tailEnd len="med" w="med" type="none"/>
          </a:ln>
        </p:spPr>
      </p:cxnSp>
      <p:sp>
        <p:nvSpPr>
          <p:cNvPr id="337" name="Google Shape;337;p47"/>
          <p:cNvSpPr/>
          <p:nvPr/>
        </p:nvSpPr>
        <p:spPr>
          <a:xfrm>
            <a:off x="5903750" y="2211548"/>
            <a:ext cx="332400" cy="2506936"/>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8" name="Google Shape;338;p47"/>
          <p:cNvCxnSpPr/>
          <p:nvPr/>
        </p:nvCxnSpPr>
        <p:spPr>
          <a:xfrm>
            <a:off x="6069950" y="2211548"/>
            <a:ext cx="13800" cy="2739579"/>
          </a:xfrm>
          <a:prstGeom prst="straightConnector1">
            <a:avLst/>
          </a:prstGeom>
          <a:noFill/>
          <a:ln cap="flat" cmpd="sng" w="9525">
            <a:solidFill>
              <a:schemeClr val="lt2"/>
            </a:solidFill>
            <a:prstDash val="dot"/>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2" name="Shape 172"/>
        <p:cNvGrpSpPr/>
        <p:nvPr/>
      </p:nvGrpSpPr>
      <p:grpSpPr>
        <a:xfrm>
          <a:off x="0" y="0"/>
          <a:ext cx="0" cy="0"/>
          <a:chOff x="0" y="0"/>
          <a:chExt cx="0" cy="0"/>
        </a:xfrm>
      </p:grpSpPr>
      <p:sp>
        <p:nvSpPr>
          <p:cNvPr id="173" name="Google Shape;173;p27"/>
          <p:cNvSpPr txBox="1"/>
          <p:nvPr>
            <p:ph type="title"/>
          </p:nvPr>
        </p:nvSpPr>
        <p:spPr>
          <a:xfrm>
            <a:off x="720000" y="576000"/>
            <a:ext cx="6840900" cy="9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Which of the following statements </a:t>
            </a:r>
            <a:br>
              <a:rPr lang="en-GB"/>
            </a:br>
            <a:r>
              <a:rPr lang="en-GB"/>
              <a:t>are true about Feedback Studio?</a:t>
            </a:r>
            <a:endParaRPr/>
          </a:p>
        </p:txBody>
      </p:sp>
      <p:sp>
        <p:nvSpPr>
          <p:cNvPr id="174" name="Google Shape;174;p27"/>
          <p:cNvSpPr txBox="1"/>
          <p:nvPr>
            <p:ph idx="1" type="body"/>
          </p:nvPr>
        </p:nvSpPr>
        <p:spPr>
          <a:xfrm>
            <a:off x="720000" y="1800000"/>
            <a:ext cx="7740000" cy="2912400"/>
          </a:xfrm>
          <a:prstGeom prst="rect">
            <a:avLst/>
          </a:prstGeom>
        </p:spPr>
        <p:txBody>
          <a:bodyPr anchorCtr="0" anchor="t" bIns="91425" lIns="91425" spcFirstLastPara="1" rIns="91425" wrap="square" tIns="91425">
            <a:noAutofit/>
          </a:bodyPr>
          <a:lstStyle/>
          <a:p>
            <a:pPr indent="-268900" lvl="0" marL="450000" rtl="0" algn="l">
              <a:spcBef>
                <a:spcPts val="0"/>
              </a:spcBef>
              <a:spcAft>
                <a:spcPts val="0"/>
              </a:spcAft>
              <a:buClr>
                <a:schemeClr val="dk2"/>
              </a:buClr>
              <a:buSzPts val="1400"/>
              <a:buFont typeface="Open Sans"/>
              <a:buAutoNum type="arabicPeriod"/>
            </a:pPr>
            <a:r>
              <a:rPr lang="en-GB" sz="1400">
                <a:solidFill>
                  <a:schemeClr val="dk2"/>
                </a:solidFill>
                <a:latin typeface="Open Sans"/>
                <a:ea typeface="Open Sans"/>
                <a:cs typeface="Open Sans"/>
                <a:sym typeface="Open Sans"/>
              </a:rPr>
              <a:t>Feedback Studio is only useful for checking for </a:t>
            </a:r>
            <a:r>
              <a:rPr lang="en-GB" sz="1400">
                <a:solidFill>
                  <a:schemeClr val="dk2"/>
                </a:solidFill>
                <a:latin typeface="Open Sans"/>
                <a:ea typeface="Open Sans"/>
                <a:cs typeface="Open Sans"/>
                <a:sym typeface="Open Sans"/>
              </a:rPr>
              <a:t>similarity</a:t>
            </a:r>
            <a:r>
              <a:rPr lang="en-GB" sz="1400">
                <a:solidFill>
                  <a:schemeClr val="dk2"/>
                </a:solidFill>
                <a:latin typeface="Open Sans"/>
                <a:ea typeface="Open Sans"/>
                <a:cs typeface="Open Sans"/>
                <a:sym typeface="Open Sans"/>
              </a:rPr>
              <a:t>.</a:t>
            </a:r>
            <a:endParaRPr sz="1400">
              <a:solidFill>
                <a:schemeClr val="dk2"/>
              </a:solidFill>
              <a:latin typeface="Open Sans"/>
              <a:ea typeface="Open Sans"/>
              <a:cs typeface="Open Sans"/>
              <a:sym typeface="Open Sans"/>
            </a:endParaRPr>
          </a:p>
          <a:p>
            <a:pPr indent="-268900" lvl="0" marL="450000" rtl="0" algn="l">
              <a:spcBef>
                <a:spcPts val="1200"/>
              </a:spcBef>
              <a:spcAft>
                <a:spcPts val="0"/>
              </a:spcAft>
              <a:buClr>
                <a:schemeClr val="dk2"/>
              </a:buClr>
              <a:buSzPts val="1400"/>
              <a:buFont typeface="Open Sans"/>
              <a:buAutoNum type="arabicPeriod"/>
            </a:pPr>
            <a:r>
              <a:rPr lang="en-GB" sz="1400">
                <a:solidFill>
                  <a:schemeClr val="dk2"/>
                </a:solidFill>
                <a:latin typeface="Open Sans"/>
                <a:ea typeface="Open Sans"/>
                <a:cs typeface="Open Sans"/>
                <a:sym typeface="Open Sans"/>
              </a:rPr>
              <a:t>Scoring essays is the only use case with Feedback Studio. </a:t>
            </a:r>
            <a:endParaRPr sz="1400">
              <a:solidFill>
                <a:schemeClr val="dk2"/>
              </a:solidFill>
              <a:latin typeface="Open Sans"/>
              <a:ea typeface="Open Sans"/>
              <a:cs typeface="Open Sans"/>
              <a:sym typeface="Open Sans"/>
            </a:endParaRPr>
          </a:p>
          <a:p>
            <a:pPr indent="-268900" lvl="0" marL="450000" rtl="0" algn="l">
              <a:spcBef>
                <a:spcPts val="1200"/>
              </a:spcBef>
              <a:spcAft>
                <a:spcPts val="0"/>
              </a:spcAft>
              <a:buClr>
                <a:schemeClr val="dk2"/>
              </a:buClr>
              <a:buSzPts val="1400"/>
              <a:buFont typeface="Open Sans"/>
              <a:buAutoNum type="arabicPeriod"/>
            </a:pPr>
            <a:r>
              <a:rPr lang="en-GB" sz="1400">
                <a:solidFill>
                  <a:schemeClr val="dk2"/>
                </a:solidFill>
                <a:latin typeface="Open Sans"/>
                <a:ea typeface="Open Sans"/>
                <a:cs typeface="Open Sans"/>
                <a:sym typeface="Open Sans"/>
              </a:rPr>
              <a:t>Feedback Studio can only be used for English or writing </a:t>
            </a:r>
            <a:r>
              <a:rPr lang="en-GB" sz="1400">
                <a:solidFill>
                  <a:schemeClr val="dk2"/>
                </a:solidFill>
                <a:latin typeface="Open Sans"/>
                <a:ea typeface="Open Sans"/>
                <a:cs typeface="Open Sans"/>
                <a:sym typeface="Open Sans"/>
              </a:rPr>
              <a:t>teachers</a:t>
            </a:r>
            <a:r>
              <a:rPr lang="en-GB" sz="1400">
                <a:solidFill>
                  <a:schemeClr val="dk2"/>
                </a:solidFill>
                <a:latin typeface="Open Sans"/>
                <a:ea typeface="Open Sans"/>
                <a:cs typeface="Open Sans"/>
                <a:sym typeface="Open Sans"/>
              </a:rPr>
              <a:t>.</a:t>
            </a:r>
            <a:endParaRPr sz="1400">
              <a:solidFill>
                <a:schemeClr val="dk2"/>
              </a:solidFill>
              <a:latin typeface="Open Sans"/>
              <a:ea typeface="Open Sans"/>
              <a:cs typeface="Open Sans"/>
              <a:sym typeface="Open Sans"/>
            </a:endParaRPr>
          </a:p>
          <a:p>
            <a:pPr indent="-268900" lvl="0" marL="450000" rtl="0" algn="l">
              <a:spcBef>
                <a:spcPts val="1200"/>
              </a:spcBef>
              <a:spcAft>
                <a:spcPts val="0"/>
              </a:spcAft>
              <a:buClr>
                <a:schemeClr val="dk2"/>
              </a:buClr>
              <a:buSzPts val="1400"/>
              <a:buFont typeface="Open Sans"/>
              <a:buAutoNum type="arabicPeriod"/>
            </a:pPr>
            <a:r>
              <a:rPr lang="en-GB" sz="1400">
                <a:solidFill>
                  <a:schemeClr val="dk2"/>
                </a:solidFill>
                <a:latin typeface="Open Sans"/>
                <a:ea typeface="Open Sans"/>
                <a:cs typeface="Open Sans"/>
                <a:sym typeface="Open Sans"/>
              </a:rPr>
              <a:t>Feedback can be delivered in Feedback Studio in multiple </a:t>
            </a:r>
            <a:r>
              <a:rPr lang="en-GB" sz="1400">
                <a:solidFill>
                  <a:schemeClr val="dk2"/>
                </a:solidFill>
                <a:latin typeface="Open Sans"/>
                <a:ea typeface="Open Sans"/>
                <a:cs typeface="Open Sans"/>
                <a:sym typeface="Open Sans"/>
              </a:rPr>
              <a:t>ways</a:t>
            </a:r>
            <a:r>
              <a:rPr lang="en-GB" sz="1400">
                <a:solidFill>
                  <a:schemeClr val="dk2"/>
                </a:solidFill>
                <a:latin typeface="Open Sans"/>
                <a:ea typeface="Open Sans"/>
                <a:cs typeface="Open Sans"/>
                <a:sym typeface="Open Sans"/>
              </a:rPr>
              <a:t>.</a:t>
            </a:r>
            <a:endParaRPr sz="1400">
              <a:solidFill>
                <a:schemeClr val="dk2"/>
              </a:solidFill>
              <a:latin typeface="Open Sans"/>
              <a:ea typeface="Open Sans"/>
              <a:cs typeface="Open Sans"/>
              <a:sym typeface="Open Sans"/>
            </a:endParaRPr>
          </a:p>
          <a:p>
            <a:pPr indent="-268900" lvl="0" marL="450000" rtl="0" algn="l">
              <a:spcBef>
                <a:spcPts val="1200"/>
              </a:spcBef>
              <a:spcAft>
                <a:spcPts val="0"/>
              </a:spcAft>
              <a:buClr>
                <a:schemeClr val="dk2"/>
              </a:buClr>
              <a:buSzPts val="1400"/>
              <a:buFont typeface="Open Sans"/>
              <a:buAutoNum type="arabicPeriod"/>
            </a:pPr>
            <a:r>
              <a:rPr lang="en-GB" sz="1400">
                <a:solidFill>
                  <a:schemeClr val="dk2"/>
                </a:solidFill>
                <a:latin typeface="Open Sans"/>
                <a:ea typeface="Open Sans"/>
                <a:cs typeface="Open Sans"/>
                <a:sym typeface="Open Sans"/>
              </a:rPr>
              <a:t>Feedback cycles can be streamlined with the use of Feedback Studio.</a:t>
            </a:r>
            <a:endParaRPr sz="1400">
              <a:solidFill>
                <a:schemeClr val="dk2"/>
              </a:solidFill>
              <a:latin typeface="Open Sans"/>
              <a:ea typeface="Open Sans"/>
              <a:cs typeface="Open Sans"/>
              <a:sym typeface="Open Sans"/>
            </a:endParaRPr>
          </a:p>
          <a:p>
            <a:pPr indent="-268900" lvl="0" marL="450000" rtl="0" algn="l">
              <a:spcBef>
                <a:spcPts val="1200"/>
              </a:spcBef>
              <a:spcAft>
                <a:spcPts val="0"/>
              </a:spcAft>
              <a:buClr>
                <a:schemeClr val="dk2"/>
              </a:buClr>
              <a:buSzPts val="1400"/>
              <a:buFont typeface="Open Sans"/>
              <a:buAutoNum type="arabicPeriod"/>
            </a:pPr>
            <a:r>
              <a:rPr lang="en-GB" sz="1400">
                <a:solidFill>
                  <a:schemeClr val="dk2"/>
                </a:solidFill>
                <a:latin typeface="Open Sans"/>
                <a:ea typeface="Open Sans"/>
                <a:cs typeface="Open Sans"/>
                <a:sym typeface="Open Sans"/>
              </a:rPr>
              <a:t>Feedback Studio can bring uniformity to feedback within my department/institution.</a:t>
            </a:r>
            <a:endParaRPr sz="1400">
              <a:solidFill>
                <a:schemeClr val="dk2"/>
              </a:solidFill>
              <a:latin typeface="Open Sans"/>
              <a:ea typeface="Open Sans"/>
              <a:cs typeface="Open Sans"/>
              <a:sym typeface="Open Sans"/>
            </a:endParaRPr>
          </a:p>
          <a:p>
            <a:pPr indent="-180000" lvl="0" marL="450000" rtl="0" algn="l">
              <a:spcBef>
                <a:spcPts val="1200"/>
              </a:spcBef>
              <a:spcAft>
                <a:spcPts val="1200"/>
              </a:spcAft>
              <a:buNone/>
            </a:pPr>
            <a:r>
              <a:t/>
            </a:r>
            <a:endParaRPr sz="14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8" name="Shape 178"/>
        <p:cNvGrpSpPr/>
        <p:nvPr/>
      </p:nvGrpSpPr>
      <p:grpSpPr>
        <a:xfrm>
          <a:off x="0" y="0"/>
          <a:ext cx="0" cy="0"/>
          <a:chOff x="0" y="0"/>
          <a:chExt cx="0" cy="0"/>
        </a:xfrm>
      </p:grpSpPr>
      <p:sp>
        <p:nvSpPr>
          <p:cNvPr id="179" name="Google Shape;179;p28"/>
          <p:cNvSpPr txBox="1"/>
          <p:nvPr>
            <p:ph type="title"/>
          </p:nvPr>
        </p:nvSpPr>
        <p:spPr>
          <a:xfrm>
            <a:off x="785025" y="490600"/>
            <a:ext cx="6840900" cy="9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Which of the following statements </a:t>
            </a:r>
            <a:r>
              <a:rPr lang="en-GB"/>
              <a:t>are</a:t>
            </a:r>
            <a:r>
              <a:rPr lang="en-GB"/>
              <a:t> </a:t>
            </a:r>
            <a:r>
              <a:rPr lang="en-GB">
                <a:solidFill>
                  <a:schemeClr val="lt2"/>
                </a:solidFill>
              </a:rPr>
              <a:t>true</a:t>
            </a:r>
            <a:r>
              <a:rPr lang="en-GB"/>
              <a:t> about Feedback Studio?</a:t>
            </a:r>
            <a:endParaRPr/>
          </a:p>
        </p:txBody>
      </p:sp>
      <p:sp>
        <p:nvSpPr>
          <p:cNvPr id="180" name="Google Shape;180;p28"/>
          <p:cNvSpPr txBox="1"/>
          <p:nvPr/>
        </p:nvSpPr>
        <p:spPr>
          <a:xfrm>
            <a:off x="1383775" y="2124663"/>
            <a:ext cx="464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81" name="Google Shape;181;p28"/>
          <p:cNvSpPr txBox="1"/>
          <p:nvPr/>
        </p:nvSpPr>
        <p:spPr>
          <a:xfrm>
            <a:off x="3010075" y="2371650"/>
            <a:ext cx="471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82" name="Google Shape;182;p28"/>
          <p:cNvSpPr txBox="1"/>
          <p:nvPr/>
        </p:nvSpPr>
        <p:spPr>
          <a:xfrm>
            <a:off x="1789050" y="2459125"/>
            <a:ext cx="464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83" name="Google Shape;183;p28"/>
          <p:cNvSpPr txBox="1"/>
          <p:nvPr/>
        </p:nvSpPr>
        <p:spPr>
          <a:xfrm>
            <a:off x="832175" y="2460568"/>
            <a:ext cx="6897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a:solidFill>
                  <a:schemeClr val="dk2"/>
                </a:solidFill>
                <a:latin typeface="Open Sans"/>
                <a:ea typeface="Open Sans"/>
                <a:cs typeface="Open Sans"/>
                <a:sym typeface="Open Sans"/>
              </a:rPr>
              <a:t>3</a:t>
            </a:r>
            <a:r>
              <a:rPr lang="en-GB">
                <a:solidFill>
                  <a:schemeClr val="dk2"/>
                </a:solidFill>
                <a:latin typeface="Open Sans"/>
                <a:ea typeface="Open Sans"/>
                <a:cs typeface="Open Sans"/>
                <a:sym typeface="Open Sans"/>
              </a:rPr>
              <a:t>. Feedback Studio can only be used for English or writing </a:t>
            </a:r>
            <a:r>
              <a:rPr lang="en-GB">
                <a:solidFill>
                  <a:schemeClr val="dk2"/>
                </a:solidFill>
                <a:latin typeface="Open Sans"/>
                <a:ea typeface="Open Sans"/>
                <a:cs typeface="Open Sans"/>
                <a:sym typeface="Open Sans"/>
              </a:rPr>
              <a:t>teachers</a:t>
            </a:r>
            <a:r>
              <a:rPr lang="en-GB">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p:txBody>
      </p:sp>
      <p:sp>
        <p:nvSpPr>
          <p:cNvPr id="184" name="Google Shape;184;p28"/>
          <p:cNvSpPr txBox="1"/>
          <p:nvPr/>
        </p:nvSpPr>
        <p:spPr>
          <a:xfrm>
            <a:off x="832175" y="1632813"/>
            <a:ext cx="7406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a:solidFill>
                  <a:schemeClr val="dk2"/>
                </a:solidFill>
                <a:latin typeface="Open Sans"/>
                <a:ea typeface="Open Sans"/>
                <a:cs typeface="Open Sans"/>
                <a:sym typeface="Open Sans"/>
              </a:rPr>
              <a:t>1. Feedback Studio is only useful for checking for similarity.</a:t>
            </a:r>
            <a:endParaRPr>
              <a:solidFill>
                <a:schemeClr val="dk2"/>
              </a:solidFill>
              <a:latin typeface="Open Sans"/>
              <a:ea typeface="Open Sans"/>
              <a:cs typeface="Open Sans"/>
              <a:sym typeface="Open Sans"/>
            </a:endParaRPr>
          </a:p>
        </p:txBody>
      </p:sp>
      <p:sp>
        <p:nvSpPr>
          <p:cNvPr id="185" name="Google Shape;185;p28"/>
          <p:cNvSpPr txBox="1"/>
          <p:nvPr/>
        </p:nvSpPr>
        <p:spPr>
          <a:xfrm>
            <a:off x="832175" y="2046690"/>
            <a:ext cx="7406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a:solidFill>
                  <a:schemeClr val="dk2"/>
                </a:solidFill>
                <a:latin typeface="Open Sans"/>
                <a:ea typeface="Open Sans"/>
                <a:cs typeface="Open Sans"/>
                <a:sym typeface="Open Sans"/>
              </a:rPr>
              <a:t>2</a:t>
            </a:r>
            <a:r>
              <a:rPr lang="en-GB">
                <a:solidFill>
                  <a:schemeClr val="dk2"/>
                </a:solidFill>
                <a:latin typeface="Open Sans"/>
                <a:ea typeface="Open Sans"/>
                <a:cs typeface="Open Sans"/>
                <a:sym typeface="Open Sans"/>
              </a:rPr>
              <a:t>. Scoring essays is the only use case with Feedback Studio. </a:t>
            </a:r>
            <a:endParaRPr>
              <a:solidFill>
                <a:schemeClr val="dk2"/>
              </a:solidFill>
              <a:latin typeface="Open Sans"/>
              <a:ea typeface="Open Sans"/>
              <a:cs typeface="Open Sans"/>
              <a:sym typeface="Open Sans"/>
            </a:endParaRPr>
          </a:p>
        </p:txBody>
      </p:sp>
      <p:sp>
        <p:nvSpPr>
          <p:cNvPr id="186" name="Google Shape;186;p28"/>
          <p:cNvSpPr txBox="1"/>
          <p:nvPr/>
        </p:nvSpPr>
        <p:spPr>
          <a:xfrm>
            <a:off x="832175" y="3702200"/>
            <a:ext cx="8103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a:solidFill>
                  <a:schemeClr val="lt2"/>
                </a:solidFill>
                <a:latin typeface="Open Sans"/>
                <a:ea typeface="Open Sans"/>
                <a:cs typeface="Open Sans"/>
                <a:sym typeface="Open Sans"/>
              </a:rPr>
              <a:t>6. </a:t>
            </a:r>
            <a:r>
              <a:rPr lang="en-GB">
                <a:solidFill>
                  <a:schemeClr val="lt2"/>
                </a:solidFill>
                <a:latin typeface="Open Sans"/>
                <a:ea typeface="Open Sans"/>
                <a:cs typeface="Open Sans"/>
                <a:sym typeface="Open Sans"/>
              </a:rPr>
              <a:t>Feedback Studio can bring uniformity to feedback within my department/institution.</a:t>
            </a:r>
            <a:endParaRPr>
              <a:solidFill>
                <a:schemeClr val="lt2"/>
              </a:solidFill>
              <a:latin typeface="Open Sans"/>
              <a:ea typeface="Open Sans"/>
              <a:cs typeface="Open Sans"/>
              <a:sym typeface="Open Sans"/>
            </a:endParaRPr>
          </a:p>
        </p:txBody>
      </p:sp>
      <p:sp>
        <p:nvSpPr>
          <p:cNvPr id="187" name="Google Shape;187;p28"/>
          <p:cNvSpPr txBox="1"/>
          <p:nvPr/>
        </p:nvSpPr>
        <p:spPr>
          <a:xfrm>
            <a:off x="832175" y="3288323"/>
            <a:ext cx="7406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a:solidFill>
                  <a:schemeClr val="lt2"/>
                </a:solidFill>
                <a:latin typeface="Open Sans"/>
                <a:ea typeface="Open Sans"/>
                <a:cs typeface="Open Sans"/>
                <a:sym typeface="Open Sans"/>
              </a:rPr>
              <a:t>5. </a:t>
            </a:r>
            <a:r>
              <a:rPr lang="en-GB">
                <a:solidFill>
                  <a:schemeClr val="lt2"/>
                </a:solidFill>
                <a:latin typeface="Open Sans"/>
                <a:ea typeface="Open Sans"/>
                <a:cs typeface="Open Sans"/>
                <a:sym typeface="Open Sans"/>
              </a:rPr>
              <a:t>Feedback cycles can be streamlined with the use of Feedback Studio.</a:t>
            </a:r>
            <a:endParaRPr>
              <a:solidFill>
                <a:schemeClr val="lt2"/>
              </a:solidFill>
              <a:latin typeface="Open Sans"/>
              <a:ea typeface="Open Sans"/>
              <a:cs typeface="Open Sans"/>
              <a:sym typeface="Open Sans"/>
            </a:endParaRPr>
          </a:p>
        </p:txBody>
      </p:sp>
      <p:sp>
        <p:nvSpPr>
          <p:cNvPr id="188" name="Google Shape;188;p28"/>
          <p:cNvSpPr txBox="1"/>
          <p:nvPr/>
        </p:nvSpPr>
        <p:spPr>
          <a:xfrm>
            <a:off x="832175" y="2874445"/>
            <a:ext cx="7261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a:solidFill>
                  <a:schemeClr val="lt2"/>
                </a:solidFill>
                <a:latin typeface="Open Sans"/>
                <a:ea typeface="Open Sans"/>
                <a:cs typeface="Open Sans"/>
                <a:sym typeface="Open Sans"/>
              </a:rPr>
              <a:t>4. F</a:t>
            </a:r>
            <a:r>
              <a:rPr lang="en-GB">
                <a:solidFill>
                  <a:schemeClr val="lt2"/>
                </a:solidFill>
                <a:latin typeface="Open Sans"/>
                <a:ea typeface="Open Sans"/>
                <a:cs typeface="Open Sans"/>
                <a:sym typeface="Open Sans"/>
              </a:rPr>
              <a:t>eedback can be delivered in Feedback Studio in multiple </a:t>
            </a:r>
            <a:r>
              <a:rPr lang="en-GB">
                <a:solidFill>
                  <a:schemeClr val="lt2"/>
                </a:solidFill>
                <a:latin typeface="Open Sans"/>
                <a:ea typeface="Open Sans"/>
                <a:cs typeface="Open Sans"/>
                <a:sym typeface="Open Sans"/>
              </a:rPr>
              <a:t>ways</a:t>
            </a:r>
            <a:r>
              <a:rPr lang="en-GB">
                <a:solidFill>
                  <a:schemeClr val="lt2"/>
                </a:solidFill>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2" name="Shape 192"/>
        <p:cNvGrpSpPr/>
        <p:nvPr/>
      </p:nvGrpSpPr>
      <p:grpSpPr>
        <a:xfrm>
          <a:off x="0" y="0"/>
          <a:ext cx="0" cy="0"/>
          <a:chOff x="0" y="0"/>
          <a:chExt cx="0" cy="0"/>
        </a:xfrm>
      </p:grpSpPr>
      <p:sp>
        <p:nvSpPr>
          <p:cNvPr id="193" name="Google Shape;193;p29"/>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Objectives</a:t>
            </a:r>
            <a:endParaRPr/>
          </a:p>
        </p:txBody>
      </p:sp>
      <p:sp>
        <p:nvSpPr>
          <p:cNvPr id="194" name="Google Shape;194;p29"/>
          <p:cNvSpPr txBox="1"/>
          <p:nvPr>
            <p:ph idx="1" type="body"/>
          </p:nvPr>
        </p:nvSpPr>
        <p:spPr>
          <a:xfrm>
            <a:off x="720000" y="14400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chemeClr val="dk2"/>
                </a:solidFill>
                <a:latin typeface="Open Sans"/>
                <a:ea typeface="Open Sans"/>
                <a:cs typeface="Open Sans"/>
                <a:sym typeface="Open Sans"/>
              </a:rPr>
              <a:t>Educators will apply their understanding of Feedback Studio best practices </a:t>
            </a:r>
            <a:r>
              <a:rPr lang="en-GB" sz="1400">
                <a:solidFill>
                  <a:schemeClr val="dk2"/>
                </a:solidFill>
                <a:latin typeface="Open Sans"/>
                <a:ea typeface="Open Sans"/>
                <a:cs typeface="Open Sans"/>
                <a:sym typeface="Open Sans"/>
              </a:rPr>
              <a:t>to</a:t>
            </a:r>
            <a:r>
              <a:rPr lang="en-GB" sz="1400">
                <a:solidFill>
                  <a:schemeClr val="dk2"/>
                </a:solidFill>
                <a:latin typeface="Open Sans"/>
                <a:ea typeface="Open Sans"/>
                <a:cs typeface="Open Sans"/>
                <a:sym typeface="Open Sans"/>
              </a:rPr>
              <a:t> </a:t>
            </a:r>
            <a:endParaRPr sz="14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400">
              <a:latin typeface="Open Sans"/>
              <a:ea typeface="Open Sans"/>
              <a:cs typeface="Open Sans"/>
              <a:sym typeface="Open Sans"/>
            </a:endParaRPr>
          </a:p>
          <a:p>
            <a:pPr indent="-269875" lvl="0" marL="450000" rtl="0" algn="l">
              <a:spcBef>
                <a:spcPts val="0"/>
              </a:spcBef>
              <a:spcAft>
                <a:spcPts val="0"/>
              </a:spcAft>
              <a:buClr>
                <a:schemeClr val="lt2"/>
              </a:buClr>
              <a:buSzPts val="1400"/>
              <a:buFont typeface="Open Sans"/>
              <a:buChar char="●"/>
            </a:pPr>
            <a:r>
              <a:rPr lang="en-GB" sz="1400">
                <a:solidFill>
                  <a:schemeClr val="lt2"/>
                </a:solidFill>
                <a:latin typeface="Open Sans"/>
                <a:ea typeface="Open Sans"/>
                <a:cs typeface="Open Sans"/>
                <a:sym typeface="Open Sans"/>
              </a:rPr>
              <a:t>safeguard academic integrity;</a:t>
            </a:r>
            <a:endParaRPr sz="1400">
              <a:solidFill>
                <a:schemeClr val="lt2"/>
              </a:solidFill>
              <a:latin typeface="Open Sans"/>
              <a:ea typeface="Open Sans"/>
              <a:cs typeface="Open Sans"/>
              <a:sym typeface="Open Sans"/>
            </a:endParaRPr>
          </a:p>
          <a:p>
            <a:pPr indent="-269875" lvl="0" marL="450000" rtl="0" algn="l">
              <a:spcBef>
                <a:spcPts val="1200"/>
              </a:spcBef>
              <a:spcAft>
                <a:spcPts val="0"/>
              </a:spcAft>
              <a:buClr>
                <a:schemeClr val="dk2"/>
              </a:buClr>
              <a:buSzPts val="1400"/>
              <a:buFont typeface="Open Sans"/>
              <a:buChar char="●"/>
            </a:pPr>
            <a:r>
              <a:rPr lang="en-GB" sz="1400">
                <a:solidFill>
                  <a:schemeClr val="dk2"/>
                </a:solidFill>
                <a:latin typeface="Open Sans"/>
                <a:ea typeface="Open Sans"/>
                <a:cs typeface="Open Sans"/>
                <a:sym typeface="Open Sans"/>
              </a:rPr>
              <a:t>drive better student outcomes by personalizing student feedback;</a:t>
            </a:r>
            <a:endParaRPr sz="1400">
              <a:solidFill>
                <a:schemeClr val="dk2"/>
              </a:solidFill>
              <a:latin typeface="Open Sans"/>
              <a:ea typeface="Open Sans"/>
              <a:cs typeface="Open Sans"/>
              <a:sym typeface="Open Sans"/>
            </a:endParaRPr>
          </a:p>
          <a:p>
            <a:pPr indent="-269875" lvl="0" marL="450000" rtl="0" algn="l">
              <a:spcBef>
                <a:spcPts val="1200"/>
              </a:spcBef>
              <a:spcAft>
                <a:spcPts val="0"/>
              </a:spcAft>
              <a:buClr>
                <a:schemeClr val="dk2"/>
              </a:buClr>
              <a:buSzPts val="1400"/>
              <a:buFont typeface="Open Sans"/>
              <a:buChar char="●"/>
            </a:pPr>
            <a:r>
              <a:rPr lang="en-GB" sz="1400">
                <a:solidFill>
                  <a:schemeClr val="dk2"/>
                </a:solidFill>
                <a:latin typeface="Open Sans"/>
                <a:ea typeface="Open Sans"/>
                <a:cs typeface="Open Sans"/>
                <a:sym typeface="Open Sans"/>
              </a:rPr>
              <a:t>empower</a:t>
            </a:r>
            <a:r>
              <a:rPr lang="en-GB" sz="1400">
                <a:solidFill>
                  <a:schemeClr val="dk2"/>
                </a:solidFill>
                <a:latin typeface="Open Sans"/>
                <a:ea typeface="Open Sans"/>
                <a:cs typeface="Open Sans"/>
                <a:sym typeface="Open Sans"/>
              </a:rPr>
              <a:t> students to understand and address writing issues before final submission; and</a:t>
            </a:r>
            <a:endParaRPr sz="1400">
              <a:solidFill>
                <a:schemeClr val="dk2"/>
              </a:solidFill>
              <a:latin typeface="Open Sans"/>
              <a:ea typeface="Open Sans"/>
              <a:cs typeface="Open Sans"/>
              <a:sym typeface="Open Sans"/>
            </a:endParaRPr>
          </a:p>
          <a:p>
            <a:pPr indent="-269875" lvl="0" marL="450000" rtl="0" algn="l">
              <a:spcBef>
                <a:spcPts val="1200"/>
              </a:spcBef>
              <a:spcAft>
                <a:spcPts val="1200"/>
              </a:spcAft>
              <a:buClr>
                <a:schemeClr val="dk2"/>
              </a:buClr>
              <a:buSzPts val="1400"/>
              <a:buFont typeface="Open Sans"/>
              <a:buChar char="●"/>
            </a:pPr>
            <a:r>
              <a:rPr lang="en-GB" sz="1400">
                <a:solidFill>
                  <a:schemeClr val="dk2"/>
                </a:solidFill>
                <a:latin typeface="Open Sans"/>
                <a:ea typeface="Open Sans"/>
                <a:cs typeface="Open Sans"/>
                <a:sym typeface="Open Sans"/>
              </a:rPr>
              <a:t>increase</a:t>
            </a:r>
            <a:r>
              <a:rPr lang="en-GB" sz="1400">
                <a:solidFill>
                  <a:schemeClr val="dk2"/>
                </a:solidFill>
                <a:latin typeface="Open Sans"/>
                <a:ea typeface="Open Sans"/>
                <a:cs typeface="Open Sans"/>
                <a:sym typeface="Open Sans"/>
              </a:rPr>
              <a:t> their own efficiency</a:t>
            </a:r>
            <a:endParaRPr sz="1400">
              <a:solidFill>
                <a:schemeClr val="dk2"/>
              </a:solidFill>
              <a:latin typeface="Open Sans"/>
              <a:ea typeface="Open Sans"/>
              <a:cs typeface="Open Sans"/>
              <a:sym typeface="Open Sans"/>
            </a:endParaRPr>
          </a:p>
        </p:txBody>
      </p:sp>
      <p:pic>
        <p:nvPicPr>
          <p:cNvPr id="195" name="Google Shape;195;p29"/>
          <p:cNvPicPr preferRelativeResize="0"/>
          <p:nvPr/>
        </p:nvPicPr>
        <p:blipFill>
          <a:blip r:embed="rId3">
            <a:alphaModFix/>
          </a:blip>
          <a:stretch>
            <a:fillRect/>
          </a:stretch>
        </p:blipFill>
        <p:spPr>
          <a:xfrm>
            <a:off x="7657925" y="3455375"/>
            <a:ext cx="1046050" cy="112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9" name="Shape 199"/>
        <p:cNvGrpSpPr/>
        <p:nvPr/>
      </p:nvGrpSpPr>
      <p:grpSpPr>
        <a:xfrm>
          <a:off x="0" y="0"/>
          <a:ext cx="0" cy="0"/>
          <a:chOff x="0" y="0"/>
          <a:chExt cx="0" cy="0"/>
        </a:xfrm>
      </p:grpSpPr>
      <p:sp>
        <p:nvSpPr>
          <p:cNvPr id="200" name="Google Shape;200;p30"/>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Feedback Studio?</a:t>
            </a:r>
            <a:endParaRPr/>
          </a:p>
        </p:txBody>
      </p:sp>
      <p:sp>
        <p:nvSpPr>
          <p:cNvPr id="201" name="Google Shape;201;p30"/>
          <p:cNvSpPr txBox="1"/>
          <p:nvPr>
            <p:ph idx="1" type="body"/>
          </p:nvPr>
        </p:nvSpPr>
        <p:spPr>
          <a:xfrm>
            <a:off x="720000" y="1440000"/>
            <a:ext cx="8108400" cy="33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#1 – Feedback and grading represent some of the more difficult tasks that educators face–and often dread!</a:t>
            </a:r>
            <a:endParaRPr b="1" sz="1400"/>
          </a:p>
          <a:p>
            <a:pPr indent="0" lvl="0" marL="0" rtl="0" algn="l">
              <a:spcBef>
                <a:spcPts val="800"/>
              </a:spcBef>
              <a:spcAft>
                <a:spcPts val="0"/>
              </a:spcAft>
              <a:buNone/>
            </a:pPr>
            <a:r>
              <a:rPr lang="en-GB" sz="1400"/>
              <a:t>Feedback</a:t>
            </a:r>
            <a:r>
              <a:rPr lang="en-GB" sz="1400"/>
              <a:t> Studio extends student achievement and agency </a:t>
            </a:r>
            <a:r>
              <a:rPr lang="en-GB" sz="1400"/>
              <a:t>by</a:t>
            </a:r>
            <a:endParaRPr sz="1400"/>
          </a:p>
          <a:p>
            <a:pPr indent="-358900" lvl="0" marL="540000" rtl="0" algn="l">
              <a:spcBef>
                <a:spcPts val="800"/>
              </a:spcBef>
              <a:spcAft>
                <a:spcPts val="0"/>
              </a:spcAft>
              <a:buSzPts val="1400"/>
              <a:buAutoNum type="alphaUcPeriod"/>
            </a:pPr>
            <a:r>
              <a:rPr lang="en-GB" sz="1400"/>
              <a:t>providing tools such as the Similarity </a:t>
            </a:r>
            <a:r>
              <a:rPr lang="en-GB" sz="1400"/>
              <a:t>Report</a:t>
            </a:r>
            <a:r>
              <a:rPr lang="en-GB" sz="1400"/>
              <a:t> to aid educators in making decisions about perceived plagiarism in student work</a:t>
            </a:r>
            <a:r>
              <a:rPr lang="en-GB" sz="1400"/>
              <a:t>,</a:t>
            </a:r>
            <a:r>
              <a:rPr lang="en-GB" sz="1400"/>
              <a:t> </a:t>
            </a:r>
            <a:endParaRPr sz="1400"/>
          </a:p>
          <a:p>
            <a:pPr indent="-358900" lvl="0" marL="540000" marR="203200" rtl="0" algn="l">
              <a:lnSpc>
                <a:spcPct val="115000"/>
              </a:lnSpc>
              <a:spcBef>
                <a:spcPts val="600"/>
              </a:spcBef>
              <a:spcAft>
                <a:spcPts val="0"/>
              </a:spcAft>
              <a:buSzPts val="1400"/>
              <a:buAutoNum type="alphaUcPeriod"/>
            </a:pPr>
            <a:r>
              <a:rPr lang="en-GB" sz="1400">
                <a:solidFill>
                  <a:srgbClr val="444746"/>
                </a:solidFill>
              </a:rPr>
              <a:t> providing tools such as the AI writing indicator* to aid educators in making decisions about potential AI misuse,</a:t>
            </a:r>
            <a:endParaRPr sz="1400">
              <a:solidFill>
                <a:srgbClr val="444746"/>
              </a:solidFill>
            </a:endParaRPr>
          </a:p>
          <a:p>
            <a:pPr indent="-358900" lvl="0" marL="540000" rtl="0" algn="l">
              <a:spcBef>
                <a:spcPts val="1000"/>
              </a:spcBef>
              <a:spcAft>
                <a:spcPts val="0"/>
              </a:spcAft>
              <a:buSzPts val="1400"/>
              <a:buAutoNum type="alphaUcPeriod"/>
            </a:pPr>
            <a:r>
              <a:rPr lang="en-GB" sz="1400"/>
              <a:t>using tools such as Draft Coach to empower students to edit prior to submissions, and</a:t>
            </a:r>
            <a:endParaRPr sz="1400"/>
          </a:p>
          <a:p>
            <a:pPr indent="-358900" lvl="0" marL="540000" rtl="0" algn="l">
              <a:spcBef>
                <a:spcPts val="600"/>
              </a:spcBef>
              <a:spcAft>
                <a:spcPts val="0"/>
              </a:spcAft>
              <a:buSzPts val="1400"/>
              <a:buAutoNum type="alphaUcPeriod"/>
            </a:pPr>
            <a:r>
              <a:rPr lang="en-GB" sz="1400"/>
              <a:t>p</a:t>
            </a:r>
            <a:r>
              <a:rPr lang="en-GB" sz="1400"/>
              <a:t>roviding feedback tools in a variety of formats and options to streamline the feedback process</a:t>
            </a:r>
            <a:endParaRPr sz="1400"/>
          </a:p>
          <a:p>
            <a:pPr indent="-190500" lvl="0" marL="540000" rtl="0" algn="l">
              <a:spcBef>
                <a:spcPts val="600"/>
              </a:spcBef>
              <a:spcAft>
                <a:spcPts val="1600"/>
              </a:spcAft>
              <a:buNone/>
            </a:pPr>
            <a:r>
              <a:rPr lang="en-GB" sz="1400"/>
              <a:t>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p:nvPr/>
        </p:nvSpPr>
        <p:spPr>
          <a:xfrm>
            <a:off x="853175" y="1753175"/>
            <a:ext cx="7376400" cy="2824800"/>
          </a:xfrm>
          <a:prstGeom prst="roundRect">
            <a:avLst>
              <a:gd fmla="val 9866"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1"/>
          <p:cNvSpPr txBox="1"/>
          <p:nvPr/>
        </p:nvSpPr>
        <p:spPr>
          <a:xfrm>
            <a:off x="6224949" y="2043282"/>
            <a:ext cx="1975909" cy="62108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lt1"/>
                </a:solidFill>
                <a:latin typeface="Roboto"/>
                <a:ea typeface="Roboto"/>
                <a:cs typeface="Roboto"/>
                <a:sym typeface="Roboto"/>
              </a:rPr>
              <a:t>Turnitin </a:t>
            </a:r>
            <a:r>
              <a:rPr b="1" lang="en-GB" sz="1000">
                <a:solidFill>
                  <a:schemeClr val="lt1"/>
                </a:solidFill>
                <a:latin typeface="Roboto"/>
                <a:ea typeface="Roboto"/>
                <a:cs typeface="Roboto"/>
                <a:sym typeface="Roboto"/>
              </a:rPr>
              <a:t>Originality</a:t>
            </a:r>
            <a:r>
              <a:rPr lang="en-GB" sz="1000">
                <a:solidFill>
                  <a:schemeClr val="lt1"/>
                </a:solidFill>
                <a:latin typeface="Roboto"/>
                <a:ea typeface="Roboto"/>
                <a:cs typeface="Roboto"/>
                <a:sym typeface="Roboto"/>
              </a:rPr>
              <a:t> rises above basic text similarity checking to provide every institution a new standard in academic integrity.</a:t>
            </a:r>
            <a:endParaRPr sz="1000">
              <a:solidFill>
                <a:schemeClr val="lt1"/>
              </a:solidFill>
              <a:latin typeface="Roboto"/>
              <a:ea typeface="Roboto"/>
              <a:cs typeface="Roboto"/>
              <a:sym typeface="Roboto"/>
            </a:endParaRPr>
          </a:p>
          <a:p>
            <a:pPr indent="0" lvl="0" marL="0" rtl="0" algn="l">
              <a:lnSpc>
                <a:spcPct val="115000"/>
              </a:lnSpc>
              <a:spcBef>
                <a:spcPts val="1600"/>
              </a:spcBef>
              <a:spcAft>
                <a:spcPts val="1600"/>
              </a:spcAft>
              <a:buNone/>
            </a:pPr>
            <a:r>
              <a:t/>
            </a:r>
            <a:endParaRPr sz="800">
              <a:solidFill>
                <a:srgbClr val="FFFFFF"/>
              </a:solidFill>
              <a:latin typeface="Roboto"/>
              <a:ea typeface="Roboto"/>
              <a:cs typeface="Roboto"/>
              <a:sym typeface="Roboto"/>
            </a:endParaRPr>
          </a:p>
        </p:txBody>
      </p:sp>
      <p:sp>
        <p:nvSpPr>
          <p:cNvPr id="208" name="Google Shape;208;p31"/>
          <p:cNvSpPr txBox="1"/>
          <p:nvPr>
            <p:ph type="title"/>
          </p:nvPr>
        </p:nvSpPr>
        <p:spPr>
          <a:xfrm>
            <a:off x="720000" y="576000"/>
            <a:ext cx="8106600" cy="111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Where in the writing process would </a:t>
            </a:r>
            <a:br>
              <a:rPr lang="en-GB"/>
            </a:br>
            <a:r>
              <a:rPr lang="en-GB"/>
              <a:t>a tool like Feedback Studio be most effective?</a:t>
            </a:r>
            <a:endParaRPr/>
          </a:p>
        </p:txBody>
      </p:sp>
      <p:sp>
        <p:nvSpPr>
          <p:cNvPr id="209" name="Google Shape;209;p31"/>
          <p:cNvSpPr txBox="1"/>
          <p:nvPr>
            <p:ph idx="1" type="body"/>
          </p:nvPr>
        </p:nvSpPr>
        <p:spPr>
          <a:xfrm>
            <a:off x="979725" y="1811175"/>
            <a:ext cx="7077000" cy="260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900"/>
              <a:t>[add participant responses in this space]</a:t>
            </a:r>
            <a:endParaRPr sz="900"/>
          </a:p>
        </p:txBody>
      </p:sp>
      <p:sp>
        <p:nvSpPr>
          <p:cNvPr id="210" name="Google Shape;210;p31"/>
          <p:cNvSpPr/>
          <p:nvPr/>
        </p:nvSpPr>
        <p:spPr>
          <a:xfrm>
            <a:off x="7227625" y="3882050"/>
            <a:ext cx="1439100" cy="812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31"/>
          <p:cNvPicPr preferRelativeResize="0"/>
          <p:nvPr/>
        </p:nvPicPr>
        <p:blipFill>
          <a:blip r:embed="rId3">
            <a:alphaModFix/>
          </a:blip>
          <a:stretch>
            <a:fillRect/>
          </a:stretch>
        </p:blipFill>
        <p:spPr>
          <a:xfrm>
            <a:off x="7277025" y="3529875"/>
            <a:ext cx="1503150" cy="1629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720000" y="2253600"/>
            <a:ext cx="65256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Safeguarding academic integrity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0" name="Shape 220"/>
        <p:cNvGrpSpPr/>
        <p:nvPr/>
      </p:nvGrpSpPr>
      <p:grpSpPr>
        <a:xfrm>
          <a:off x="0" y="0"/>
          <a:ext cx="0" cy="0"/>
          <a:chOff x="0" y="0"/>
          <a:chExt cx="0" cy="0"/>
        </a:xfrm>
      </p:grpSpPr>
      <p:sp>
        <p:nvSpPr>
          <p:cNvPr id="221" name="Google Shape;221;p33"/>
          <p:cNvSpPr txBox="1"/>
          <p:nvPr>
            <p:ph type="title"/>
          </p:nvPr>
        </p:nvSpPr>
        <p:spPr>
          <a:xfrm>
            <a:off x="720000" y="5760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academic integrity?</a:t>
            </a:r>
            <a:endParaRPr/>
          </a:p>
        </p:txBody>
      </p:sp>
      <p:sp>
        <p:nvSpPr>
          <p:cNvPr id="222" name="Google Shape;222;p33"/>
          <p:cNvSpPr txBox="1"/>
          <p:nvPr>
            <p:ph idx="1" type="body"/>
          </p:nvPr>
        </p:nvSpPr>
        <p:spPr>
          <a:xfrm>
            <a:off x="720000" y="1260000"/>
            <a:ext cx="7740000" cy="3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In order to safeguard it, first establish what it is! </a:t>
            </a:r>
            <a:endParaRPr b="1" sz="1400"/>
          </a:p>
          <a:p>
            <a:pPr indent="0" lvl="0" marL="0" rtl="0" algn="l">
              <a:spcBef>
                <a:spcPts val="1600"/>
              </a:spcBef>
              <a:spcAft>
                <a:spcPts val="0"/>
              </a:spcAft>
              <a:buNone/>
            </a:pPr>
            <a:r>
              <a:rPr lang="en-GB" sz="1400"/>
              <a:t>Be </a:t>
            </a:r>
            <a:r>
              <a:rPr b="1" lang="en-GB" sz="1400"/>
              <a:t>explicit</a:t>
            </a:r>
            <a:r>
              <a:rPr lang="en-GB" sz="1400"/>
              <a:t> and </a:t>
            </a:r>
            <a:r>
              <a:rPr b="1" lang="en-GB" sz="1400"/>
              <a:t>proactive</a:t>
            </a:r>
            <a:r>
              <a:rPr lang="en-GB" sz="1400"/>
              <a:t> in presenting the </a:t>
            </a:r>
            <a:r>
              <a:rPr b="1" lang="en-GB" sz="1400"/>
              <a:t>academic integrity policy</a:t>
            </a:r>
            <a:r>
              <a:rPr lang="en-GB" sz="1400"/>
              <a:t> to students at the beginning of the school year</a:t>
            </a:r>
            <a:r>
              <a:rPr lang="en-GB" sz="1400"/>
              <a:t>:</a:t>
            </a:r>
            <a:endParaRPr sz="1400"/>
          </a:p>
          <a:p>
            <a:pPr indent="-317500" lvl="0" marL="450000" rtl="0" algn="l">
              <a:spcBef>
                <a:spcPts val="1600"/>
              </a:spcBef>
              <a:spcAft>
                <a:spcPts val="0"/>
              </a:spcAft>
              <a:buSzPts val="1400"/>
              <a:buAutoNum type="arabicPeriod"/>
            </a:pPr>
            <a:r>
              <a:rPr lang="en-GB" sz="1400"/>
              <a:t>Define academic integrity: What values does it represent within classrooms? </a:t>
            </a:r>
            <a:br>
              <a:rPr lang="en-GB" sz="1400"/>
            </a:br>
            <a:r>
              <a:rPr lang="en-GB" sz="1400"/>
              <a:t>Within the institution overall? </a:t>
            </a:r>
            <a:endParaRPr sz="1400"/>
          </a:p>
          <a:p>
            <a:pPr indent="-317500" lvl="0" marL="450000" rtl="0" algn="l">
              <a:spcBef>
                <a:spcPts val="600"/>
              </a:spcBef>
              <a:spcAft>
                <a:spcPts val="0"/>
              </a:spcAft>
              <a:buSzPts val="1400"/>
              <a:buAutoNum type="arabicPeriod"/>
            </a:pPr>
            <a:r>
              <a:rPr lang="en-GB" sz="1400"/>
              <a:t>Reference the academic integrity policy or honor code in place within the institution.</a:t>
            </a:r>
            <a:endParaRPr sz="1400"/>
          </a:p>
          <a:p>
            <a:pPr indent="-317500" lvl="0" marL="450000" rtl="0" algn="l">
              <a:spcBef>
                <a:spcPts val="600"/>
              </a:spcBef>
              <a:spcAft>
                <a:spcPts val="0"/>
              </a:spcAft>
              <a:buSzPts val="1400"/>
              <a:buAutoNum type="arabicPeriod"/>
            </a:pPr>
            <a:r>
              <a:rPr lang="en-GB" sz="1400"/>
              <a:t>Reference the school/institution’s honor code. Is there a need to create one for individual classrooms?</a:t>
            </a:r>
            <a:endParaRPr sz="1400"/>
          </a:p>
          <a:p>
            <a:pPr indent="-317500" lvl="0" marL="450000" rtl="0" algn="l">
              <a:spcBef>
                <a:spcPts val="600"/>
              </a:spcBef>
              <a:spcAft>
                <a:spcPts val="0"/>
              </a:spcAft>
              <a:buSzPts val="1400"/>
              <a:buAutoNum type="arabicPeriod"/>
            </a:pPr>
            <a:r>
              <a:rPr lang="en-GB" sz="1400"/>
              <a:t>Communicate #s 1-3 with students, parents, and all other stakeholders and how students are supported during their implementation.</a:t>
            </a:r>
            <a:endParaRPr sz="1400"/>
          </a:p>
          <a:p>
            <a:pPr indent="0" lvl="0" marL="0" rtl="0" algn="l">
              <a:spcBef>
                <a:spcPts val="600"/>
              </a:spcBef>
              <a:spcAft>
                <a:spcPts val="1600"/>
              </a:spcAft>
              <a:buNone/>
            </a:pPr>
            <a:r>
              <a:rPr lang="en-GB" sz="1400"/>
              <a:t> </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